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0"/>
  </p:notesMasterIdLst>
  <p:sldIdLst>
    <p:sldId id="278" r:id="rId2"/>
    <p:sldId id="276" r:id="rId3"/>
    <p:sldId id="274" r:id="rId4"/>
    <p:sldId id="272" r:id="rId5"/>
    <p:sldId id="264" r:id="rId6"/>
    <p:sldId id="258" r:id="rId7"/>
    <p:sldId id="261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9E85C-791C-4B1B-9683-BF4ADE833DD3}" v="18" dt="2024-05-02T16:21:24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28F8-C18B-45E3-A5AD-4B882F976A6E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DDFE7-CCCD-40F8-8B61-82D3DB1C1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3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30" y="13306"/>
            <a:ext cx="3883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798800"/>
            <a:ext cx="7684786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5" y="944565"/>
            <a:ext cx="7685041" cy="692151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95828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miller@nhs.scot" TargetMode="External"/><Relationship Id="rId2" Type="http://schemas.openxmlformats.org/officeDocument/2006/relationships/hyperlink" Target="mailto:iain.jamieson@aapct.scot.nhs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7598-ABA3-603F-735A-8115358C4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37CE9-2507-3CA9-2055-92BDE70FA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640" y="1542504"/>
            <a:ext cx="7684786" cy="4486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b="1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Are you interested in GP education? </a:t>
            </a:r>
          </a:p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Want to make a difference to underprivileged</a:t>
            </a:r>
          </a:p>
          <a:p>
            <a:pPr marL="0" indent="0">
              <a:buNone/>
            </a:pPr>
            <a:r>
              <a:rPr lang="en-GB" sz="1800" b="1" dirty="0">
                <a:latin typeface="+mn-lt"/>
              </a:rPr>
              <a:t>     populations ? </a:t>
            </a:r>
          </a:p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Dreamed of living and working</a:t>
            </a:r>
          </a:p>
          <a:p>
            <a:pPr marL="0" indent="0">
              <a:buNone/>
            </a:pPr>
            <a:r>
              <a:rPr lang="en-GB" sz="1800" b="1" dirty="0">
                <a:latin typeface="+mn-lt"/>
              </a:rPr>
              <a:t>    in a beautiful location ?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4658-073C-4E1F-226C-8A6EFC60B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>
                <a:latin typeface="+mn-lt"/>
              </a:rPr>
              <a:t> </a:t>
            </a: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endParaRPr lang="en-GB" sz="2800" b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88C338-F936-AF83-6F67-FBB24D31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7183" y="3866952"/>
            <a:ext cx="1701897" cy="2269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E1D28-1074-5D67-DE1D-C0D5082B581D}"/>
              </a:ext>
            </a:extLst>
          </p:cNvPr>
          <p:cNvSpPr txBox="1"/>
          <p:nvPr/>
        </p:nvSpPr>
        <p:spPr>
          <a:xfrm>
            <a:off x="1391293" y="1005084"/>
            <a:ext cx="33117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GP Fellowships 2026 </a:t>
            </a:r>
          </a:p>
          <a:p>
            <a:endParaRPr lang="en-GB" dirty="0"/>
          </a:p>
        </p:txBody>
      </p:sp>
      <p:pic>
        <p:nvPicPr>
          <p:cNvPr id="7" name="Picture 6" descr="Person writing on a notebook">
            <a:extLst>
              <a:ext uri="{FF2B5EF4-FFF2-40B4-BE49-F238E27FC236}">
                <a16:creationId xmlns:a16="http://schemas.microsoft.com/office/drawing/2014/main" id="{4A008DD2-BFCF-B003-0BC8-575EA0D2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45" y="1915733"/>
            <a:ext cx="2119644" cy="1413799"/>
          </a:xfrm>
          <a:prstGeom prst="rect">
            <a:avLst/>
          </a:prstGeom>
        </p:spPr>
      </p:pic>
      <p:pic>
        <p:nvPicPr>
          <p:cNvPr id="9" name="Picture 8" descr="Balls balancing">
            <a:extLst>
              <a:ext uri="{FF2B5EF4-FFF2-40B4-BE49-F238E27FC236}">
                <a16:creationId xmlns:a16="http://schemas.microsoft.com/office/drawing/2014/main" id="{7F3BE4D8-B150-F332-2323-017DE95F5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65" y="3039358"/>
            <a:ext cx="1723001" cy="11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F7687-3048-A90B-1963-B7FF558E2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b="1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Medical Education GP fellowship </a:t>
            </a:r>
          </a:p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Heath Inequality GP Fellowship </a:t>
            </a:r>
          </a:p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Scottish GP Rural Fellowship 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5E57-7C63-7657-6C57-5B98A43F3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>
                <a:latin typeface="+mn-lt"/>
              </a:rPr>
              <a:t> GP Fellowships which might suit you  </a:t>
            </a: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8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F7687-3048-A90B-1963-B7FF558E2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607" y="1548078"/>
            <a:ext cx="7684786" cy="4486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1700" b="1" dirty="0">
                <a:latin typeface="+mn-lt"/>
              </a:rPr>
              <a:t>Aims </a:t>
            </a:r>
          </a:p>
          <a:p>
            <a:pPr marL="457200" lvl="1" indent="0">
              <a:buNone/>
            </a:pPr>
            <a:endParaRPr lang="en-GB" sz="1700" dirty="0">
              <a:latin typeface="+mn-lt"/>
            </a:endParaRPr>
          </a:p>
          <a:p>
            <a:pPr lvl="1"/>
            <a:r>
              <a:rPr lang="en-GB" sz="1700" dirty="0">
                <a:latin typeface="+mn-lt"/>
              </a:rPr>
              <a:t>To develop a cadre of educational leaders within General Practice</a:t>
            </a:r>
          </a:p>
          <a:p>
            <a:pPr marL="457200" lvl="1" indent="0">
              <a:buNone/>
            </a:pPr>
            <a:endParaRPr lang="en-GB" sz="1700" dirty="0">
              <a:latin typeface="+mn-lt"/>
            </a:endParaRPr>
          </a:p>
          <a:p>
            <a:pPr lvl="1"/>
            <a:r>
              <a:rPr lang="en-GB" sz="1700" dirty="0">
                <a:latin typeface="+mn-lt"/>
              </a:rPr>
              <a:t>To develop specific skills related to Medical Education.</a:t>
            </a:r>
          </a:p>
          <a:p>
            <a:pPr marL="0" indent="0">
              <a:buNone/>
            </a:pPr>
            <a:endParaRPr lang="en-GB" sz="1700" b="1" dirty="0">
              <a:latin typeface="+mn-lt"/>
            </a:endParaRPr>
          </a:p>
          <a:p>
            <a:pPr marL="0" indent="0">
              <a:buNone/>
            </a:pPr>
            <a:r>
              <a:rPr lang="en-GB" sz="1700" b="1" dirty="0">
                <a:latin typeface="+mn-lt"/>
              </a:rPr>
              <a:t>3 components </a:t>
            </a:r>
          </a:p>
          <a:p>
            <a:pPr marL="0" indent="0">
              <a:buNone/>
            </a:pPr>
            <a:endParaRPr lang="en-GB" sz="1700" b="1" dirty="0">
              <a:latin typeface="+mn-lt"/>
            </a:endParaRPr>
          </a:p>
          <a:p>
            <a:r>
              <a:rPr lang="en-GB" sz="1700" b="1" dirty="0">
                <a:latin typeface="+mn-lt"/>
              </a:rPr>
              <a:t>Local Educational component </a:t>
            </a:r>
            <a:r>
              <a:rPr lang="en-GB" sz="1700" dirty="0">
                <a:latin typeface="+mn-lt"/>
              </a:rPr>
              <a:t>–Fellows participate in the educational delivery which may also include quality assurance </a:t>
            </a:r>
          </a:p>
          <a:p>
            <a:r>
              <a:rPr lang="en-GB" sz="1700" b="1" dirty="0">
                <a:latin typeface="+mn-lt"/>
              </a:rPr>
              <a:t>Academic </a:t>
            </a:r>
            <a:r>
              <a:rPr lang="en-GB" sz="1700" dirty="0">
                <a:latin typeface="+mn-lt"/>
              </a:rPr>
              <a:t>–  fellows to commence a postgraduate qualification relevant to medical education for example a certificate in medical education</a:t>
            </a:r>
          </a:p>
          <a:p>
            <a:r>
              <a:rPr lang="en-GB" sz="1700" b="1" dirty="0">
                <a:latin typeface="+mn-lt"/>
              </a:rPr>
              <a:t>Project work</a:t>
            </a:r>
          </a:p>
          <a:p>
            <a:pPr lvl="1"/>
            <a:endParaRPr lang="en-GB" sz="1700" dirty="0">
              <a:latin typeface="+mn-lt"/>
            </a:endParaRPr>
          </a:p>
          <a:p>
            <a:pPr lvl="1"/>
            <a:endParaRPr lang="en-GB" sz="1700" dirty="0">
              <a:latin typeface="+mn-lt"/>
            </a:endParaRPr>
          </a:p>
          <a:p>
            <a:pPr marL="0" indent="0" algn="ctr">
              <a:buNone/>
            </a:pPr>
            <a:r>
              <a:rPr lang="en-GB" sz="1700" b="1" dirty="0">
                <a:latin typeface="+mn-lt"/>
              </a:rPr>
              <a:t>No clinical component to this role. Fellows need to organise additional  clinical work to maintain their GP skills .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5E57-7C63-7657-6C57-5B98A43F3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862" y="752169"/>
            <a:ext cx="7685041" cy="5014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+mn-lt"/>
              </a:rPr>
              <a:t>Med Ed fellowship</a:t>
            </a: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r>
              <a:rPr lang="en-GB" sz="2800" b="1" dirty="0">
                <a:latin typeface="+mn-lt"/>
              </a:rPr>
              <a:t> </a:t>
            </a:r>
          </a:p>
          <a:p>
            <a:pPr marL="0" indent="0" algn="ctr">
              <a:buNone/>
            </a:pPr>
            <a:endParaRPr lang="en-GB" sz="1800" b="1" dirty="0">
              <a:latin typeface="+mn-lt"/>
            </a:endParaRPr>
          </a:p>
          <a:p>
            <a:pPr algn="ctr"/>
            <a:r>
              <a:rPr lang="en-GB" sz="2800" b="1" dirty="0">
                <a:latin typeface="+mn-lt"/>
              </a:rPr>
              <a:t> </a:t>
            </a:r>
          </a:p>
          <a:p>
            <a:pPr algn="ctr"/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83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F7687-3048-A90B-1963-B7FF558E2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4" y="1658691"/>
            <a:ext cx="7684786" cy="4486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b="1" dirty="0">
              <a:latin typeface="+mn-lt"/>
            </a:endParaRPr>
          </a:p>
          <a:p>
            <a:pPr marL="0" indent="0">
              <a:buNone/>
            </a:pPr>
            <a:r>
              <a:rPr lang="en-GB" sz="1400" b="1" dirty="0">
                <a:latin typeface="+mn-lt"/>
              </a:rPr>
              <a:t>Aims</a:t>
            </a:r>
            <a:r>
              <a:rPr lang="en-GB" sz="1400" dirty="0">
                <a:latin typeface="+mn-lt"/>
              </a:rPr>
              <a:t> </a:t>
            </a:r>
          </a:p>
          <a:p>
            <a:pPr marL="457200" lvl="1" indent="0">
              <a:buNone/>
            </a:pPr>
            <a:endParaRPr lang="en-GB" sz="1400" dirty="0">
              <a:latin typeface="+mn-lt"/>
            </a:endParaRPr>
          </a:p>
          <a:p>
            <a:pPr lvl="1"/>
            <a:r>
              <a:rPr lang="en-GB" sz="1400" dirty="0">
                <a:latin typeface="+mn-lt"/>
              </a:rPr>
              <a:t>To develop existing GP skills</a:t>
            </a:r>
          </a:p>
          <a:p>
            <a:pPr marL="457200" lvl="1" indent="0">
              <a:buNone/>
            </a:pPr>
            <a:endParaRPr lang="en-GB" sz="1400" dirty="0">
              <a:latin typeface="+mn-lt"/>
            </a:endParaRPr>
          </a:p>
          <a:p>
            <a:pPr lvl="1"/>
            <a:r>
              <a:rPr lang="en-GB" sz="1400" dirty="0">
                <a:latin typeface="+mn-lt"/>
              </a:rPr>
              <a:t>To develop specific skills related to Health Inequality which are relevant to the health needs of Scotland.</a:t>
            </a:r>
          </a:p>
          <a:p>
            <a:pPr marL="0" indent="0">
              <a:buNone/>
            </a:pPr>
            <a:endParaRPr lang="en-GB" sz="1400" b="1" dirty="0">
              <a:latin typeface="+mn-lt"/>
            </a:endParaRPr>
          </a:p>
          <a:p>
            <a:pPr marL="0" indent="0">
              <a:buNone/>
            </a:pPr>
            <a:r>
              <a:rPr lang="en-GB" sz="1400" b="1" dirty="0">
                <a:latin typeface="+mn-lt"/>
              </a:rPr>
              <a:t>3 components </a:t>
            </a:r>
          </a:p>
          <a:p>
            <a:pPr marL="0" indent="0">
              <a:buNone/>
            </a:pPr>
            <a:endParaRPr lang="en-GB" sz="1400" b="1" dirty="0">
              <a:latin typeface="+mn-lt"/>
            </a:endParaRPr>
          </a:p>
          <a:p>
            <a:r>
              <a:rPr lang="en-GB" sz="1400" b="1" dirty="0">
                <a:latin typeface="+mn-lt"/>
              </a:rPr>
              <a:t>Clinical component </a:t>
            </a:r>
            <a:r>
              <a:rPr lang="en-GB" sz="1400" dirty="0">
                <a:latin typeface="+mn-lt"/>
              </a:rPr>
              <a:t>– 2 sessions in a clinical setting linked to deprivation </a:t>
            </a:r>
          </a:p>
          <a:p>
            <a:r>
              <a:rPr lang="en-GB" sz="1400" b="1" dirty="0">
                <a:latin typeface="+mn-lt"/>
              </a:rPr>
              <a:t>Academic component </a:t>
            </a:r>
            <a:r>
              <a:rPr lang="en-GB" sz="1400" dirty="0">
                <a:latin typeface="+mn-lt"/>
              </a:rPr>
              <a:t>- this could consist of modules related to inequalities in health and healthcare. The University of Glasgow Masters of Primary Care would be an appropriate source. </a:t>
            </a:r>
          </a:p>
          <a:p>
            <a:r>
              <a:rPr lang="en-GB" sz="1400" b="1" dirty="0">
                <a:latin typeface="+mn-lt"/>
              </a:rPr>
              <a:t>Project</a:t>
            </a:r>
            <a:r>
              <a:rPr lang="en-GB" sz="1400" dirty="0">
                <a:latin typeface="+mn-lt"/>
              </a:rPr>
              <a:t> –the Fellow will undertake a project related to Health Inequalities in the community</a:t>
            </a:r>
            <a:endParaRPr lang="en-GB" sz="1400" b="1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5E57-7C63-7657-6C57-5B98A43F3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5" y="944566"/>
            <a:ext cx="7685041" cy="4565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+mn-lt"/>
              </a:rPr>
              <a:t>Health Inequality Fellowship </a:t>
            </a:r>
          </a:p>
          <a:p>
            <a:pPr algn="ctr"/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50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F7687-3048-A90B-1963-B7FF558E2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480" y="2371739"/>
            <a:ext cx="7684786" cy="4486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b="1" dirty="0">
              <a:latin typeface="+mn-lt"/>
            </a:endParaRP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To promote Rural GP  as a distinct career choice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To help GPs to acquire the knowledge and skills required for rural general practice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>
              <a:latin typeface="+mn-lt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To help those GPs who wish to develop skills to provide acute care in remote hospitals 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</a:rPr>
              <a:t>To provide the opportunity for GPs to experience rural community living.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marL="0" indent="0">
              <a:buNone/>
            </a:pPr>
            <a:endParaRPr lang="en-GB" sz="1900" dirty="0">
              <a:latin typeface="+mn-lt"/>
            </a:endParaRPr>
          </a:p>
          <a:p>
            <a:endParaRPr lang="en-GB" sz="2300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5E57-7C63-7657-6C57-5B98A43F3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5" y="944566"/>
            <a:ext cx="7685041" cy="4639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+mn-lt"/>
              </a:rPr>
              <a:t>Rural Fellowship </a:t>
            </a: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r>
              <a:rPr lang="en-GB" sz="1600" b="1" dirty="0">
                <a:latin typeface="+mn-lt"/>
              </a:rPr>
              <a:t>Slightly different , a collaboration between NES and Health Boards  </a:t>
            </a:r>
          </a:p>
        </p:txBody>
      </p:sp>
    </p:spTree>
    <p:extLst>
      <p:ext uri="{BB962C8B-B14F-4D97-AF65-F5344CB8AC3E}">
        <p14:creationId xmlns:p14="http://schemas.microsoft.com/office/powerpoint/2010/main" val="352413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F7687-3048-A90B-1963-B7FF558E2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>
                <a:latin typeface="+mn-lt"/>
              </a:rPr>
              <a:t>  3 Types of Rural Fellowships 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lvl="1"/>
            <a:r>
              <a:rPr lang="en-GB" sz="1400" b="1" dirty="0">
                <a:latin typeface="+mn-lt"/>
              </a:rPr>
              <a:t>Standard</a:t>
            </a:r>
            <a:r>
              <a:rPr lang="en-GB" sz="1400" dirty="0">
                <a:latin typeface="+mn-lt"/>
              </a:rPr>
              <a:t> – based in primary care </a:t>
            </a:r>
          </a:p>
          <a:p>
            <a:pPr lvl="1"/>
            <a:endParaRPr lang="en-GB" sz="1400" dirty="0">
              <a:latin typeface="+mn-lt"/>
            </a:endParaRPr>
          </a:p>
          <a:p>
            <a:pPr lvl="1"/>
            <a:r>
              <a:rPr lang="en-GB" sz="1400" b="1" dirty="0">
                <a:latin typeface="+mn-lt"/>
              </a:rPr>
              <a:t>Acute </a:t>
            </a:r>
            <a:r>
              <a:rPr lang="en-GB" sz="1400" dirty="0">
                <a:latin typeface="+mn-lt"/>
              </a:rPr>
              <a:t>–  focus on developing skills as Rural Practitioners in  Rural Acute Care settings such Small District General or Rural hospitals. </a:t>
            </a:r>
          </a:p>
          <a:p>
            <a:pPr lvl="1"/>
            <a:endParaRPr lang="en-GB" sz="1400" dirty="0">
              <a:latin typeface="+mn-lt"/>
            </a:endParaRPr>
          </a:p>
          <a:p>
            <a:pPr lvl="1"/>
            <a:r>
              <a:rPr lang="en-GB" sz="1400" b="1" dirty="0">
                <a:latin typeface="+mn-lt"/>
              </a:rPr>
              <a:t>Hybrid</a:t>
            </a:r>
            <a:r>
              <a:rPr lang="en-GB" sz="1400" dirty="0">
                <a:latin typeface="+mn-lt"/>
              </a:rPr>
              <a:t> – based in GP with a  significant amount of Community Hospital/Minor injury unit  involvement </a:t>
            </a:r>
          </a:p>
          <a:p>
            <a:endParaRPr lang="en-GB" sz="1800" dirty="0">
              <a:latin typeface="+mn-lt"/>
            </a:endParaRPr>
          </a:p>
          <a:p>
            <a:pPr lvl="1"/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5E57-7C63-7657-6C57-5B98A43F3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5" y="944566"/>
            <a:ext cx="7685041" cy="4417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11200" b="1" dirty="0">
                <a:latin typeface="+mn-lt"/>
              </a:rPr>
              <a:t>Rural Fellowship </a:t>
            </a:r>
          </a:p>
          <a:p>
            <a:pPr algn="ctr"/>
            <a:r>
              <a:rPr lang="en-GB" sz="2400" b="1" dirty="0">
                <a:latin typeface="+mn-lt"/>
              </a:rPr>
              <a:t> 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165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864239-F0CF-78CB-65A3-58665A225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273" y="1281733"/>
            <a:ext cx="7684786" cy="4486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latin typeface="+mn-lt"/>
              </a:rPr>
              <a:t> </a:t>
            </a:r>
          </a:p>
          <a:p>
            <a:r>
              <a:rPr lang="en-GB" sz="1400" b="1" dirty="0">
                <a:latin typeface="+mn-lt"/>
              </a:rPr>
              <a:t>12-month contract with a Rural Health Board</a:t>
            </a:r>
            <a:endParaRPr lang="en-GB" sz="1400" dirty="0">
              <a:latin typeface="+mn-lt"/>
            </a:endParaRPr>
          </a:p>
          <a:p>
            <a:pPr marL="457200" lvl="1" indent="0">
              <a:buNone/>
            </a:pP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latin typeface="+mn-lt"/>
                <a:ea typeface="Calibri" panose="020F0502020204030204" pitchFamily="34" charset="0"/>
              </a:rPr>
              <a:t>50% Educational component </a:t>
            </a:r>
          </a:p>
          <a:p>
            <a:pPr lvl="1"/>
            <a:r>
              <a:rPr lang="en-GB" sz="1400" dirty="0">
                <a:latin typeface="+mn-lt"/>
                <a:ea typeface="Calibri" panose="020F0502020204030204" pitchFamily="34" charset="0"/>
              </a:rPr>
              <a:t>B</a:t>
            </a:r>
            <a:r>
              <a:rPr lang="en-GB" sz="1400" dirty="0">
                <a:effectLst/>
                <a:latin typeface="+mn-lt"/>
                <a:ea typeface="Calibri" panose="020F0502020204030204" pitchFamily="34" charset="0"/>
              </a:rPr>
              <a:t>ase practice </a:t>
            </a:r>
            <a:r>
              <a:rPr lang="en-GB" sz="1400" b="1" dirty="0">
                <a:latin typeface="+mn-lt"/>
                <a:ea typeface="Calibri" panose="020F0502020204030204" pitchFamily="34" charset="0"/>
              </a:rPr>
              <a:t>with a </a:t>
            </a:r>
            <a:r>
              <a:rPr lang="en-GB" sz="1400" b="1" dirty="0">
                <a:effectLst/>
                <a:latin typeface="+mn-lt"/>
                <a:ea typeface="Calibri" panose="020F0502020204030204" pitchFamily="34" charset="0"/>
              </a:rPr>
              <a:t> GP mentor </a:t>
            </a:r>
            <a:r>
              <a:rPr lang="en-GB" sz="1400" dirty="0">
                <a:effectLst/>
                <a:latin typeface="+mn-lt"/>
                <a:ea typeface="Calibri" panose="020F0502020204030204" pitchFamily="34" charset="0"/>
              </a:rPr>
              <a:t>. Min of 25%  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time</a:t>
            </a:r>
            <a:r>
              <a:rPr lang="en-GB" sz="1400" dirty="0">
                <a:effectLst/>
                <a:latin typeface="+mn-lt"/>
                <a:ea typeface="Calibri" panose="020F0502020204030204" pitchFamily="34" charset="0"/>
              </a:rPr>
              <a:t> working here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. </a:t>
            </a:r>
          </a:p>
          <a:p>
            <a:pPr lvl="1"/>
            <a:r>
              <a:rPr lang="en-GB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rest of the time ( approx. 11 weeks) is for personal development </a:t>
            </a:r>
          </a:p>
          <a:p>
            <a:pPr lvl="2"/>
            <a:r>
              <a:rPr lang="en-GB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Courses –  e.g. BASICs ,SCOTTIE  </a:t>
            </a:r>
          </a:p>
          <a:p>
            <a:pPr lvl="2"/>
            <a:r>
              <a:rPr lang="en-GB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linical attachments (both in hospital and in primary care)</a:t>
            </a:r>
          </a:p>
          <a:p>
            <a:pPr lvl="2"/>
            <a:r>
              <a:rPr lang="en-GB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Study </a:t>
            </a:r>
          </a:p>
          <a:p>
            <a:pPr lvl="2"/>
            <a:r>
              <a:rPr lang="en-GB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 x fellow meetings </a:t>
            </a:r>
          </a:p>
          <a:p>
            <a:pPr marL="914400" lvl="2" indent="0">
              <a:buNone/>
            </a:pPr>
            <a:endParaRPr lang="en-GB" sz="14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latin typeface="+mn-lt"/>
                <a:ea typeface="Calibri" panose="020F0502020204030204" pitchFamily="34" charset="0"/>
              </a:rPr>
              <a:t>50% service commitment-  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supporting  Rural Health Boards</a:t>
            </a:r>
          </a:p>
          <a:p>
            <a:pPr lvl="1"/>
            <a:r>
              <a:rPr lang="en-GB" sz="1400" dirty="0">
                <a:latin typeface="+mn-lt"/>
                <a:ea typeface="Calibri" panose="020F0502020204030204" pitchFamily="34" charset="0"/>
              </a:rPr>
              <a:t>Working in rural practices </a:t>
            </a:r>
          </a:p>
          <a:p>
            <a:pPr lvl="1"/>
            <a:r>
              <a:rPr lang="en-GB" sz="1400" dirty="0">
                <a:latin typeface="+mn-lt"/>
                <a:ea typeface="Calibri" panose="020F0502020204030204" pitchFamily="34" charset="0"/>
              </a:rPr>
              <a:t>Rural OOH services </a:t>
            </a:r>
          </a:p>
          <a:p>
            <a:pPr lvl="1"/>
            <a:endParaRPr lang="en-GB" sz="1400" b="1" dirty="0">
              <a:latin typeface="+mn-lt"/>
              <a:ea typeface="Calibri" panose="020F0502020204030204" pitchFamily="34" charset="0"/>
            </a:endParaRPr>
          </a:p>
          <a:p>
            <a:r>
              <a:rPr lang="en-GB" sz="1400" b="1" dirty="0">
                <a:latin typeface="+mn-lt"/>
                <a:ea typeface="Calibri" panose="020F0502020204030204" pitchFamily="34" charset="0"/>
              </a:rPr>
              <a:t> The Fellow is expected to do a project on a rural topic of their  choice. </a:t>
            </a:r>
            <a:endParaRPr lang="en-GB" sz="14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14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D7AA-19BA-E60E-780C-F35DA09E4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612" y="686469"/>
            <a:ext cx="7685041" cy="4565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GB" sz="2800" b="1" dirty="0">
                <a:latin typeface="+mn-lt"/>
              </a:rPr>
              <a:t>Rural Fellowship </a:t>
            </a:r>
          </a:p>
          <a:p>
            <a:pPr algn="ctr"/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89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864239-F0CF-78CB-65A3-58665A225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331" y="1185869"/>
            <a:ext cx="7684786" cy="4486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sz="1400" dirty="0">
                <a:latin typeface="+mn-lt"/>
                <a:ea typeface="Calibri" panose="020F0502020204030204" pitchFamily="34" charset="0"/>
              </a:rPr>
              <a:t>Med Ed GP  Fellowship 		                   </a:t>
            </a:r>
            <a:r>
              <a:rPr lang="en-GB" sz="1400" dirty="0">
                <a:latin typeface="+mn-lt"/>
                <a:ea typeface="Calibri" panose="020F0502020204030204" pitchFamily="34" charset="0"/>
                <a:hlinkClick r:id="rId2"/>
              </a:rPr>
              <a:t>iain.jamieson@aapct.scot.nhs.uk</a:t>
            </a: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+mn-lt"/>
                <a:ea typeface="Calibri" panose="020F0502020204030204" pitchFamily="34" charset="0"/>
              </a:rPr>
              <a:t>Health Inequality GP fellowship 		</a:t>
            </a:r>
            <a:r>
              <a:rPr lang="en-GB" sz="1400" dirty="0">
                <a:latin typeface="+mn-lt"/>
                <a:ea typeface="Calibri" panose="020F0502020204030204" pitchFamily="34" charset="0"/>
                <a:hlinkClick r:id="rId2"/>
              </a:rPr>
              <a:t>iain.jamieson@aapct.scot.nhs.uk</a:t>
            </a: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+mn-lt"/>
                <a:ea typeface="Calibri" panose="020F0502020204030204" pitchFamily="34" charset="0"/>
              </a:rPr>
              <a:t>Scottish Rural GP Fellowship 		</a:t>
            </a:r>
            <a:r>
              <a:rPr lang="en-GB" sz="1400" dirty="0" err="1">
                <a:latin typeface="+mn-lt"/>
                <a:ea typeface="Calibri" panose="020F0502020204030204" pitchFamily="34" charset="0"/>
                <a:hlinkClick r:id="rId3"/>
              </a:rPr>
              <a:t>Debbie.miller@nhs.scot</a:t>
            </a: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Lots of information on Deanery website </a:t>
            </a: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D7AA-19BA-E60E-780C-F35DA09E4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612" y="686468"/>
            <a:ext cx="7685041" cy="69215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 Contacts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FEF99-4720-F8C1-D2DD-662599C64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08" y="3896827"/>
            <a:ext cx="1250848" cy="12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496</Words>
  <Application>Microsoft Office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Miller</dc:creator>
  <cp:lastModifiedBy>Debbie Miller</cp:lastModifiedBy>
  <cp:revision>9</cp:revision>
  <dcterms:created xsi:type="dcterms:W3CDTF">2023-02-05T13:55:27Z</dcterms:created>
  <dcterms:modified xsi:type="dcterms:W3CDTF">2026-02-22T20:01:13Z</dcterms:modified>
</cp:coreProperties>
</file>