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handoutMasterIdLst>
    <p:handoutMasterId r:id="rId26"/>
  </p:handoutMasterIdLst>
  <p:sldIdLst>
    <p:sldId id="256" r:id="rId5"/>
    <p:sldId id="257" r:id="rId6"/>
    <p:sldId id="258" r:id="rId7"/>
    <p:sldId id="270" r:id="rId8"/>
    <p:sldId id="289" r:id="rId9"/>
    <p:sldId id="286" r:id="rId10"/>
    <p:sldId id="287" r:id="rId11"/>
    <p:sldId id="294" r:id="rId12"/>
    <p:sldId id="259" r:id="rId13"/>
    <p:sldId id="271" r:id="rId14"/>
    <p:sldId id="260" r:id="rId15"/>
    <p:sldId id="261" r:id="rId16"/>
    <p:sldId id="290" r:id="rId17"/>
    <p:sldId id="275" r:id="rId18"/>
    <p:sldId id="282" r:id="rId19"/>
    <p:sldId id="277" r:id="rId20"/>
    <p:sldId id="279" r:id="rId21"/>
    <p:sldId id="288" r:id="rId22"/>
    <p:sldId id="274" r:id="rId23"/>
    <p:sldId id="291" r:id="rId24"/>
    <p:sldId id="285" r:id="rId2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D63E7-5470-4EEA-9DA1-792F0305E6D5}" type="datetimeFigureOut">
              <a:rPr lang="en-GB" smtClean="0"/>
              <a:pPr/>
              <a:t>17/04/2019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66EE1-1C0C-4134-8F6E-9EF29C1CA78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 descr="FINAL-M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04249"/>
            <a:ext cx="3012671" cy="13074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67660" y="6316224"/>
            <a:ext cx="4476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Quality Education for a Healthier Scotland</a:t>
            </a:r>
          </a:p>
        </p:txBody>
      </p:sp>
    </p:spTree>
    <p:extLst>
      <p:ext uri="{BB962C8B-B14F-4D97-AF65-F5344CB8AC3E}">
        <p14:creationId xmlns:p14="http://schemas.microsoft.com/office/powerpoint/2010/main" val="139445885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886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 descr="SOAR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9180" y="367775"/>
            <a:ext cx="1384553" cy="96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13888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15722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65703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 descr="FINAL-M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2313" y="204249"/>
            <a:ext cx="3012671" cy="13074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67660" y="6316224"/>
            <a:ext cx="4476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Quality Education for a Healthier Scotland</a:t>
            </a:r>
          </a:p>
        </p:txBody>
      </p:sp>
    </p:spTree>
    <p:extLst>
      <p:ext uri="{BB962C8B-B14F-4D97-AF65-F5344CB8AC3E}">
        <p14:creationId xmlns:p14="http://schemas.microsoft.com/office/powerpoint/2010/main" val="51930195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168"/>
            <a:ext cx="4038600" cy="39687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168"/>
            <a:ext cx="4038600" cy="3968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66578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3467"/>
            <a:ext cx="4040188" cy="801289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94756"/>
            <a:ext cx="4040188" cy="33071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3467"/>
            <a:ext cx="4041775" cy="801289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94756"/>
            <a:ext cx="4041775" cy="33071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0818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02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49910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4429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997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02023"/>
            <a:ext cx="5111750" cy="39297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02023"/>
            <a:ext cx="3008313" cy="39297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0966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b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8834"/>
            <a:ext cx="9144000" cy="148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62292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113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foots.ep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0211"/>
            <a:ext cx="9169270" cy="1250355"/>
          </a:xfrm>
          <a:prstGeom prst="rect">
            <a:avLst/>
          </a:prstGeom>
        </p:spPr>
      </p:pic>
      <p:pic>
        <p:nvPicPr>
          <p:cNvPr id="10" name="Picture 9" descr="NES 2colour spot.ep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11" y="274638"/>
            <a:ext cx="1203089" cy="119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21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</p:sldLayoutIdLst>
  <p:transition spd="med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Century Gothic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entury Gothic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entury Gothic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entury Gothic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entury Gothic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entury Gothic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OAR@nes.scot.nhs.uk" TargetMode="External"/><Relationship Id="rId2" Type="http://schemas.openxmlformats.org/officeDocument/2006/relationships/hyperlink" Target="http://www.appraisal.nes.scot.nhs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916832"/>
            <a:ext cx="7420496" cy="2952328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SOAR Guidance for</a:t>
            </a:r>
            <a:br>
              <a:rPr lang="en-GB" sz="3600" dirty="0">
                <a:latin typeface="Calibri" panose="020F0502020204030204" pitchFamily="34" charset="0"/>
              </a:rPr>
            </a:br>
            <a:r>
              <a:rPr lang="en-GB" sz="3600" dirty="0">
                <a:latin typeface="Calibri" panose="020F0502020204030204" pitchFamily="34" charset="0"/>
              </a:rPr>
              <a:t>Programme Directors (PD) - </a:t>
            </a:r>
            <a:br>
              <a:rPr lang="en-GB" sz="3600" dirty="0">
                <a:latin typeface="Calibri" panose="020F0502020204030204" pitchFamily="34" charset="0"/>
              </a:rPr>
            </a:br>
            <a:r>
              <a:rPr lang="en-GB" sz="3600" dirty="0">
                <a:latin typeface="Calibri" panose="020F0502020204030204" pitchFamily="34" charset="0"/>
              </a:rPr>
              <a:t>to make suggested Outcome to support Revalidation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5013176"/>
            <a:ext cx="6433717" cy="792088"/>
          </a:xfrm>
        </p:spPr>
        <p:txBody>
          <a:bodyPr>
            <a:normAutofit/>
          </a:bodyPr>
          <a:lstStyle/>
          <a:p>
            <a:pPr algn="r"/>
            <a:r>
              <a:rPr lang="en-GB" sz="2400" dirty="0">
                <a:latin typeface="Calibri" panose="020F0502020204030204" pitchFamily="34" charset="0"/>
              </a:rPr>
              <a:t>Last updated: November 2018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426"/>
            <a:ext cx="9144000" cy="616514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792" y="2546266"/>
            <a:ext cx="6264696" cy="2178878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“SOAR Outcome Review” allows you to make suggested outcome to </a:t>
            </a:r>
            <a:r>
              <a:rPr lang="en-GB" sz="2000" b="1" u="sng" dirty="0">
                <a:latin typeface="Calibri" panose="020F0502020204030204" pitchFamily="34" charset="0"/>
              </a:rPr>
              <a:t>support</a:t>
            </a:r>
            <a:r>
              <a:rPr lang="en-GB" sz="2000" dirty="0">
                <a:latin typeface="Calibri" panose="020F0502020204030204" pitchFamily="34" charset="0"/>
              </a:rPr>
              <a:t> your trainees’ revalidation</a:t>
            </a:r>
          </a:p>
          <a:p>
            <a:r>
              <a:rPr lang="en-GB" sz="2000" dirty="0">
                <a:latin typeface="Calibri" panose="020F0502020204030204" pitchFamily="34" charset="0"/>
              </a:rPr>
              <a:t>You </a:t>
            </a:r>
            <a:r>
              <a:rPr lang="en-GB" sz="2000" b="1" u="sng" dirty="0">
                <a:latin typeface="Calibri" panose="020F0502020204030204" pitchFamily="34" charset="0"/>
              </a:rPr>
              <a:t>do not</a:t>
            </a:r>
            <a:r>
              <a:rPr lang="en-GB" sz="2000" b="1" dirty="0">
                <a:latin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</a:rPr>
              <a:t>make revalidation recommendations, the Responsible Officer (RO) does, you are only asked for your suggestion, based on ARCP and self declarations and other information you have access to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1331640" y="3140968"/>
            <a:ext cx="1368152" cy="158417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-1"/>
            <a:ext cx="7954868" cy="530120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5373216"/>
            <a:ext cx="5650612" cy="1368152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Click on Declarations</a:t>
            </a:r>
          </a:p>
          <a:p>
            <a:r>
              <a:rPr lang="en-GB" sz="2000" dirty="0">
                <a:latin typeface="Calibri" panose="020F0502020204030204" pitchFamily="34" charset="0"/>
              </a:rPr>
              <a:t>Details of the Declarations (Status; Region; date when Declaration was initiated)</a:t>
            </a:r>
          </a:p>
          <a:p>
            <a:r>
              <a:rPr lang="en-GB" sz="2000" dirty="0">
                <a:latin typeface="Calibri" panose="020F0502020204030204" pitchFamily="34" charset="0"/>
              </a:rPr>
              <a:t>Similar to Appraisals - click on the view icon to access individual Declaration details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 flipH="1">
            <a:off x="2483768" y="6309320"/>
            <a:ext cx="504056" cy="0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2483768" y="5085184"/>
            <a:ext cx="0" cy="122413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 flipV="1">
            <a:off x="1331640" y="1844824"/>
            <a:ext cx="2088232" cy="3528392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4283968" y="4293096"/>
            <a:ext cx="4104456" cy="936104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6084168" y="5229200"/>
            <a:ext cx="0" cy="14401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" r="1" b="2775"/>
          <a:stretch/>
        </p:blipFill>
        <p:spPr>
          <a:xfrm>
            <a:off x="-13608" y="0"/>
            <a:ext cx="9123328" cy="660930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6016" y="3789041"/>
            <a:ext cx="4280891" cy="2448266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en-GB" sz="1800" dirty="0">
                <a:latin typeface="Calibri" panose="020F0502020204030204" pitchFamily="34" charset="0"/>
              </a:rPr>
              <a:t>Self Declarations displayed as tabs for your review</a:t>
            </a:r>
          </a:p>
          <a:p>
            <a:r>
              <a:rPr lang="en-GB" sz="1800" dirty="0">
                <a:latin typeface="Calibri" panose="020F0502020204030204" pitchFamily="34" charset="0"/>
              </a:rPr>
              <a:t>General declarations details</a:t>
            </a:r>
          </a:p>
          <a:p>
            <a:r>
              <a:rPr lang="en-GB" sz="1800" dirty="0">
                <a:latin typeface="Calibri" panose="020F0502020204030204" pitchFamily="34" charset="0"/>
              </a:rPr>
              <a:t>Date of when Trainee submitted declarations</a:t>
            </a:r>
          </a:p>
          <a:p>
            <a:r>
              <a:rPr lang="en-GB" sz="1800" dirty="0">
                <a:latin typeface="Calibri" panose="020F0502020204030204" pitchFamily="34" charset="0"/>
              </a:rPr>
              <a:t>Sign off declaration and add any additional comments if required / appropriate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 bwMode="auto">
          <a:xfrm flipV="1">
            <a:off x="5076056" y="750107"/>
            <a:ext cx="0" cy="3038933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683568" y="332656"/>
            <a:ext cx="5688632" cy="417450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 bwMode="auto">
          <a:xfrm flipH="1" flipV="1">
            <a:off x="4427984" y="3284984"/>
            <a:ext cx="288032" cy="50405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3" name="Straight Arrow Connector 12"/>
          <p:cNvCxnSpPr>
            <a:cxnSpLocks/>
          </p:cNvCxnSpPr>
          <p:nvPr/>
        </p:nvCxnSpPr>
        <p:spPr bwMode="auto">
          <a:xfrm flipH="1">
            <a:off x="2987824" y="5085184"/>
            <a:ext cx="1728192" cy="0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7" name="Straight Arrow Connector 16"/>
          <p:cNvCxnSpPr>
            <a:cxnSpLocks/>
          </p:cNvCxnSpPr>
          <p:nvPr/>
        </p:nvCxnSpPr>
        <p:spPr bwMode="auto">
          <a:xfrm flipV="1">
            <a:off x="7452320" y="750107"/>
            <a:ext cx="0" cy="3038933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" r="1" b="2775"/>
          <a:stretch/>
        </p:blipFill>
        <p:spPr>
          <a:xfrm>
            <a:off x="-13608" y="0"/>
            <a:ext cx="9123328" cy="660930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8592" y="3998651"/>
            <a:ext cx="4068315" cy="2526693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1800" dirty="0">
                <a:latin typeface="Calibri" panose="020F0502020204030204" pitchFamily="34" charset="0"/>
              </a:rPr>
              <a:t>The sign off of trainees’ declarations is the </a:t>
            </a:r>
            <a:r>
              <a:rPr lang="en-GB" sz="1800" dirty="0" err="1">
                <a:latin typeface="Calibri" panose="020F0502020204030204" pitchFamily="34" charset="0"/>
              </a:rPr>
              <a:t>EdSups</a:t>
            </a:r>
            <a:r>
              <a:rPr lang="en-GB" sz="1800" dirty="0">
                <a:latin typeface="Calibri" panose="020F0502020204030204" pitchFamily="34" charset="0"/>
              </a:rPr>
              <a:t>’ responsibility</a:t>
            </a:r>
          </a:p>
          <a:p>
            <a:r>
              <a:rPr lang="en-GB" sz="1800" dirty="0">
                <a:latin typeface="Calibri" panose="020F0502020204030204" pitchFamily="34" charset="0"/>
              </a:rPr>
              <a:t>As PD, you can sign off the declarations in lieu of the </a:t>
            </a:r>
            <a:r>
              <a:rPr lang="en-GB" sz="1800" dirty="0" err="1">
                <a:latin typeface="Calibri" panose="020F0502020204030204" pitchFamily="34" charset="0"/>
              </a:rPr>
              <a:t>EdSup</a:t>
            </a:r>
            <a:r>
              <a:rPr lang="en-GB" sz="1800" dirty="0">
                <a:latin typeface="Calibri" panose="020F0502020204030204" pitchFamily="34" charset="0"/>
              </a:rPr>
              <a:t> but it is NOT as part of the norm</a:t>
            </a:r>
          </a:p>
          <a:p>
            <a:r>
              <a:rPr lang="en-GB" sz="1800" dirty="0">
                <a:latin typeface="Calibri" panose="020F0502020204030204" pitchFamily="34" charset="0"/>
              </a:rPr>
              <a:t>For trainees in Foundation it is the FPD who signs off a trainees declaration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7452320" y="750106"/>
            <a:ext cx="0" cy="3248545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37914140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99592" y="2204864"/>
            <a:ext cx="7787208" cy="2952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900" b="1" dirty="0">
                <a:latin typeface="Calibri" panose="020F0502020204030204" pitchFamily="34" charset="0"/>
              </a:rPr>
              <a:t>Review Declarations to make suggested outcome to support Revalidation </a:t>
            </a:r>
            <a:r>
              <a:rPr lang="en-GB" sz="1800" dirty="0">
                <a:latin typeface="Calibri" panose="020F0502020204030204" pitchFamily="34" charset="0"/>
              </a:rPr>
              <a:t>(1/2)</a:t>
            </a:r>
            <a:endParaRPr lang="en-GB" sz="1800" b="1" dirty="0">
              <a:latin typeface="Calibri" panose="020F0502020204030204" pitchFamily="34" charset="0"/>
            </a:endParaRPr>
          </a:p>
          <a:p>
            <a:pPr algn="ctr">
              <a:buNone/>
            </a:pPr>
            <a:r>
              <a:rPr lang="en-GB" sz="2800" dirty="0">
                <a:latin typeface="Calibri" panose="020F0502020204030204" pitchFamily="34" charset="0"/>
              </a:rPr>
              <a:t>(by individual trainee)</a:t>
            </a:r>
          </a:p>
          <a:p>
            <a:pPr algn="ctr">
              <a:buNone/>
            </a:pPr>
            <a:endParaRPr lang="en-GB" sz="2800" b="1" dirty="0">
              <a:latin typeface="Calibri" panose="020F0502020204030204" pitchFamily="34" charset="0"/>
            </a:endParaRPr>
          </a:p>
          <a:p>
            <a:pPr algn="ctr">
              <a:buNone/>
            </a:pPr>
            <a:endParaRPr lang="en-GB" sz="2800" dirty="0">
              <a:latin typeface="Calibri" panose="020F0502020204030204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88" y="0"/>
            <a:ext cx="9144000" cy="463314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952" y="3806280"/>
            <a:ext cx="4680520" cy="2647056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en-GB" sz="1800" dirty="0">
                <a:latin typeface="Calibri" panose="020F0502020204030204" pitchFamily="34" charset="0"/>
              </a:rPr>
              <a:t>The Trainees page lists ALL trainees imported from Turas in your programme</a:t>
            </a:r>
          </a:p>
          <a:p>
            <a:r>
              <a:rPr lang="en-GB" sz="1800" dirty="0">
                <a:latin typeface="Calibri" panose="020F0502020204030204" pitchFamily="34" charset="0"/>
              </a:rPr>
              <a:t>Search by Surname or GMC number</a:t>
            </a:r>
          </a:p>
          <a:p>
            <a:r>
              <a:rPr lang="en-GB" sz="1800" dirty="0">
                <a:latin typeface="Calibri" panose="020F0502020204030204" pitchFamily="34" charset="0"/>
              </a:rPr>
              <a:t>Can also filter search by programme, region or supervisor</a:t>
            </a:r>
          </a:p>
          <a:p>
            <a:r>
              <a:rPr lang="en-GB" sz="1800" dirty="0">
                <a:latin typeface="Calibri" panose="020F0502020204030204" pitchFamily="34" charset="0"/>
              </a:rPr>
              <a:t>Can sort results by column heading</a:t>
            </a:r>
          </a:p>
          <a:p>
            <a:r>
              <a:rPr lang="en-GB" sz="1800" b="1" dirty="0">
                <a:latin typeface="Calibri" panose="020F0502020204030204" pitchFamily="34" charset="0"/>
              </a:rPr>
              <a:t>PDs only have access to their programmes’ Trainees</a:t>
            </a:r>
          </a:p>
          <a:p>
            <a:r>
              <a:rPr lang="en-GB" sz="1800" dirty="0">
                <a:latin typeface="Calibri" panose="020F0502020204030204" pitchFamily="34" charset="0"/>
              </a:rPr>
              <a:t>Click on Name to review trainee’s data</a:t>
            </a:r>
          </a:p>
        </p:txBody>
      </p:sp>
      <p:cxnSp>
        <p:nvCxnSpPr>
          <p:cNvPr id="9" name="Straight Arrow Connector 8"/>
          <p:cNvCxnSpPr>
            <a:cxnSpLocks/>
          </p:cNvCxnSpPr>
          <p:nvPr/>
        </p:nvCxnSpPr>
        <p:spPr bwMode="auto">
          <a:xfrm flipH="1" flipV="1">
            <a:off x="611560" y="1124744"/>
            <a:ext cx="3528392" cy="2808312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1547664" y="507898"/>
            <a:ext cx="7056784" cy="2245645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 bwMode="auto">
          <a:xfrm flipV="1">
            <a:off x="3203848" y="2753544"/>
            <a:ext cx="0" cy="175557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8" name="Straight Connector 17"/>
          <p:cNvCxnSpPr>
            <a:cxnSpLocks/>
          </p:cNvCxnSpPr>
          <p:nvPr/>
        </p:nvCxnSpPr>
        <p:spPr bwMode="auto">
          <a:xfrm>
            <a:off x="3203848" y="4509120"/>
            <a:ext cx="936104" cy="0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1619672" y="3284984"/>
            <a:ext cx="7272808" cy="360040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21" name="Straight Arrow Connector 20"/>
          <p:cNvCxnSpPr>
            <a:cxnSpLocks/>
          </p:cNvCxnSpPr>
          <p:nvPr/>
        </p:nvCxnSpPr>
        <p:spPr bwMode="auto">
          <a:xfrm flipV="1">
            <a:off x="3059832" y="3645026"/>
            <a:ext cx="0" cy="1728190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059832" y="5373216"/>
            <a:ext cx="1080120" cy="0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H="1" flipV="1">
            <a:off x="1835696" y="4551510"/>
            <a:ext cx="2304256" cy="1685802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uiExpand="1" animBg="1"/>
      <p:bldP spid="13" grpId="1" uiExpand="1" animBg="1"/>
      <p:bldP spid="20" grpId="0" uiExpand="1" animBg="1"/>
      <p:bldP spid="20" grpId="1" uiExpan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9144000" cy="5363672"/>
          </a:xfrm>
          <a:prstGeom prst="rect">
            <a:avLst/>
          </a:prstGeom>
        </p:spPr>
      </p:pic>
      <p:cxnSp>
        <p:nvCxnSpPr>
          <p:cNvPr id="4" name="Straight Arrow Connector 3"/>
          <p:cNvCxnSpPr>
            <a:cxnSpLocks/>
          </p:cNvCxnSpPr>
          <p:nvPr/>
        </p:nvCxnSpPr>
        <p:spPr bwMode="auto">
          <a:xfrm flipH="1" flipV="1">
            <a:off x="1619672" y="1119580"/>
            <a:ext cx="17233" cy="324552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6" name="Straight Arrow Connector 5"/>
          <p:cNvCxnSpPr>
            <a:cxnSpLocks/>
          </p:cNvCxnSpPr>
          <p:nvPr/>
        </p:nvCxnSpPr>
        <p:spPr bwMode="auto">
          <a:xfrm flipH="1" flipV="1">
            <a:off x="2375756" y="1120200"/>
            <a:ext cx="36004" cy="425301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8" name="Straight Arrow Connector 7"/>
          <p:cNvCxnSpPr>
            <a:cxnSpLocks/>
          </p:cNvCxnSpPr>
          <p:nvPr/>
        </p:nvCxnSpPr>
        <p:spPr bwMode="auto">
          <a:xfrm flipH="1" flipV="1">
            <a:off x="3203848" y="1124744"/>
            <a:ext cx="53236" cy="4608512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27654" name="Rectangle 6"/>
          <p:cNvSpPr>
            <a:spLocks noGrp="1" noChangeArrowheads="1"/>
          </p:cNvSpPr>
          <p:nvPr>
            <p:ph idx="4294967295"/>
          </p:nvPr>
        </p:nvSpPr>
        <p:spPr>
          <a:xfrm>
            <a:off x="4193189" y="4149080"/>
            <a:ext cx="4717045" cy="2016220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Turas data imported nightly</a:t>
            </a:r>
          </a:p>
          <a:p>
            <a:r>
              <a:rPr lang="en-GB" sz="2000" dirty="0">
                <a:latin typeface="Calibri" panose="020F0502020204030204" pitchFamily="34" charset="0"/>
              </a:rPr>
              <a:t>If information is not accurate, Trainees are asked to contact the SOAR team</a:t>
            </a:r>
          </a:p>
          <a:p>
            <a:r>
              <a:rPr lang="en-GB" sz="2000" dirty="0">
                <a:latin typeface="Calibri" panose="020F0502020204030204" pitchFamily="34" charset="0"/>
              </a:rPr>
              <a:t>SOAR Details = Login details (ignore)</a:t>
            </a:r>
          </a:p>
          <a:p>
            <a:r>
              <a:rPr lang="en-GB" sz="2000" dirty="0">
                <a:latin typeface="Calibri" panose="020F0502020204030204" pitchFamily="34" charset="0"/>
              </a:rPr>
              <a:t>ARCP Outcomes - imported from Turas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636905" y="4365104"/>
            <a:ext cx="2556284" cy="0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>
            <a:off x="2411760" y="5373216"/>
            <a:ext cx="1764196" cy="0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cxnSpLocks/>
          </p:cNvCxnSpPr>
          <p:nvPr/>
        </p:nvCxnSpPr>
        <p:spPr bwMode="auto">
          <a:xfrm>
            <a:off x="3257084" y="5733256"/>
            <a:ext cx="918872" cy="1"/>
          </a:xfrm>
          <a:prstGeom prst="line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2" y="149991"/>
            <a:ext cx="9144000" cy="5453349"/>
          </a:xfrm>
          <a:prstGeom prst="rect">
            <a:avLst/>
          </a:prstGeom>
        </p:spPr>
      </p:pic>
      <p:sp>
        <p:nvSpPr>
          <p:cNvPr id="41993" name="Rectangle 9"/>
          <p:cNvSpPr>
            <a:spLocks noGrp="1" noChangeArrowheads="1"/>
          </p:cNvSpPr>
          <p:nvPr>
            <p:ph idx="1"/>
          </p:nvPr>
        </p:nvSpPr>
        <p:spPr>
          <a:xfrm>
            <a:off x="755576" y="4149080"/>
            <a:ext cx="6696743" cy="2520280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400" dirty="0">
                <a:latin typeface="Calibri" panose="020F0502020204030204" pitchFamily="34" charset="0"/>
              </a:rPr>
              <a:t>ARCP outcome imported from Turas</a:t>
            </a:r>
          </a:p>
          <a:p>
            <a:r>
              <a:rPr lang="en-GB" sz="2400" dirty="0">
                <a:latin typeface="Calibri" panose="020F0502020204030204" pitchFamily="34" charset="0"/>
              </a:rPr>
              <a:t>Click on “Edit / View Details” to add individual suggested outcomes</a:t>
            </a:r>
          </a:p>
          <a:p>
            <a:r>
              <a:rPr lang="en-GB" sz="2400" dirty="0">
                <a:latin typeface="Calibri" panose="020F0502020204030204" pitchFamily="34" charset="0"/>
              </a:rPr>
              <a:t>“Outcome to Support Revalidation”</a:t>
            </a:r>
          </a:p>
          <a:p>
            <a:pPr lvl="1"/>
            <a:r>
              <a:rPr lang="en-GB" sz="2000" dirty="0">
                <a:latin typeface="Calibri" panose="020F0502020204030204" pitchFamily="34" charset="0"/>
              </a:rPr>
              <a:t>Marked by TPD</a:t>
            </a:r>
          </a:p>
          <a:p>
            <a:pPr lvl="1"/>
            <a:r>
              <a:rPr lang="en-GB" sz="2000" dirty="0">
                <a:latin typeface="Calibri" panose="020F0502020204030204" pitchFamily="34" charset="0"/>
              </a:rPr>
              <a:t>Reviewed by Lead Dean Director (LDD)</a:t>
            </a:r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7452318" y="5603340"/>
            <a:ext cx="24430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7696623" y="3154720"/>
            <a:ext cx="0" cy="244862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2483768" y="1052736"/>
            <a:ext cx="0" cy="309634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uiExpand="1" build="p"/>
      <p:bldP spid="41994" grpId="0" uiExpand="1" animBg="1"/>
      <p:bldP spid="41995" grpId="0" uiExpan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844824"/>
            <a:ext cx="7920880" cy="1944216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</a:rPr>
              <a:t>Review Declarations to make suggested outcome to support Revalidation - review ARCP </a:t>
            </a:r>
            <a:r>
              <a:rPr lang="en-GB" sz="2000" b="0" dirty="0">
                <a:latin typeface="Calibri" panose="020F0502020204030204" pitchFamily="34" charset="0"/>
              </a:rPr>
              <a:t>(2/2)</a:t>
            </a:r>
            <a:endParaRPr lang="en-GB" sz="2000" dirty="0"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647564" y="3933056"/>
            <a:ext cx="7416824" cy="576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800" dirty="0">
                <a:latin typeface="Calibri" panose="020F0502020204030204" pitchFamily="34" charset="0"/>
              </a:rPr>
              <a:t>(by list/batch i.e. by programme)</a:t>
            </a:r>
            <a:endParaRPr lang="en-GB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070854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86631" cy="6858000"/>
          </a:xfrm>
          <a:prstGeom prst="rect">
            <a:avLst/>
          </a:prstGeom>
          <a:ln w="28575"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857" y="3429000"/>
            <a:ext cx="5578130" cy="2448272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200" dirty="0">
                <a:latin typeface="Calibri" panose="020F0502020204030204" pitchFamily="34" charset="0"/>
              </a:rPr>
              <a:t>Click “SOAR Outcome Review”</a:t>
            </a:r>
          </a:p>
          <a:p>
            <a:r>
              <a:rPr lang="en-GB" sz="2200" dirty="0">
                <a:latin typeface="Calibri" panose="020F0502020204030204" pitchFamily="34" charset="0"/>
              </a:rPr>
              <a:t>Only Trainees in your programme will be listed</a:t>
            </a:r>
          </a:p>
          <a:p>
            <a:r>
              <a:rPr lang="en-GB" sz="2200" dirty="0">
                <a:latin typeface="Calibri" panose="020F0502020204030204" pitchFamily="34" charset="0"/>
              </a:rPr>
              <a:t>By default, this page will always bring up those due for CCT in the next 12 months</a:t>
            </a:r>
          </a:p>
          <a:p>
            <a:r>
              <a:rPr lang="en-GB" sz="2200" dirty="0">
                <a:latin typeface="Calibri" panose="020F0502020204030204" pitchFamily="34" charset="0"/>
              </a:rPr>
              <a:t>Amend search settings as required</a:t>
            </a:r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 bwMode="auto">
          <a:xfrm flipH="1" flipV="1">
            <a:off x="957939" y="2564904"/>
            <a:ext cx="2317918" cy="864096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1187623" y="779592"/>
            <a:ext cx="5999007" cy="2021304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 bwMode="auto">
          <a:xfrm flipH="1" flipV="1">
            <a:off x="2987824" y="2609716"/>
            <a:ext cx="1440160" cy="81928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1349916" y="2132856"/>
            <a:ext cx="2790035" cy="476860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 flipV="1">
            <a:off x="4860032" y="2800896"/>
            <a:ext cx="1" cy="62810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11" grpId="0" animBg="1"/>
      <p:bldP spid="13" grpId="0" animBg="1"/>
      <p:bldP spid="1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88667" cy="994122"/>
          </a:xfrm>
        </p:spPr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412777"/>
            <a:ext cx="7921625" cy="4680520"/>
          </a:xfrm>
        </p:spPr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Background</a:t>
            </a:r>
          </a:p>
          <a:p>
            <a:r>
              <a:rPr lang="en-GB" dirty="0">
                <a:latin typeface="+mj-lt"/>
              </a:rPr>
              <a:t>Login to correct Role on SOAR</a:t>
            </a:r>
          </a:p>
          <a:p>
            <a:r>
              <a:rPr lang="en-GB" dirty="0">
                <a:latin typeface="+mj-lt"/>
              </a:rPr>
              <a:t>Support</a:t>
            </a:r>
          </a:p>
          <a:p>
            <a:r>
              <a:rPr lang="en-GB" dirty="0">
                <a:latin typeface="+mj-lt"/>
              </a:rPr>
              <a:t>Process Overview</a:t>
            </a:r>
          </a:p>
          <a:p>
            <a:r>
              <a:rPr lang="en-GB" dirty="0">
                <a:latin typeface="+mj-lt"/>
              </a:rPr>
              <a:t>How to Sign off a Declaration</a:t>
            </a:r>
          </a:p>
          <a:p>
            <a:r>
              <a:rPr lang="en-GB" dirty="0">
                <a:latin typeface="+mj-lt"/>
              </a:rPr>
              <a:t>Review Declaration to </a:t>
            </a:r>
            <a:r>
              <a:rPr lang="en-GB" b="1" dirty="0">
                <a:latin typeface="+mj-lt"/>
              </a:rPr>
              <a:t>make suggested Outcome to support Revalidation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86631" cy="6858000"/>
          </a:xfrm>
          <a:prstGeom prst="rect">
            <a:avLst/>
          </a:prstGeom>
          <a:ln w="28575"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864" y="260648"/>
            <a:ext cx="5544617" cy="2803304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en-GB" sz="2200" dirty="0">
                <a:latin typeface="Calibri" panose="020F0502020204030204" pitchFamily="34" charset="0"/>
              </a:rPr>
              <a:t>View latest ARCP outcome and Declarations status at a glance</a:t>
            </a:r>
          </a:p>
          <a:p>
            <a:r>
              <a:rPr lang="en-GB" sz="2200" dirty="0">
                <a:latin typeface="Calibri" panose="020F0502020204030204" pitchFamily="34" charset="0"/>
              </a:rPr>
              <a:t>Select suggested outcome to support Revalidation - if you are unsure on the Red/Amber/Green keys, expand keys for more information</a:t>
            </a:r>
          </a:p>
          <a:p>
            <a:r>
              <a:rPr lang="en-GB" sz="2200" dirty="0">
                <a:latin typeface="Calibri" panose="020F0502020204030204" pitchFamily="34" charset="0"/>
              </a:rPr>
              <a:t>Click “Submit SOAR Outcomes” button at bottom of page</a:t>
            </a:r>
          </a:p>
          <a:p>
            <a:endParaRPr lang="en-GB" sz="2200" dirty="0">
              <a:latin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585662" y="3637608"/>
            <a:ext cx="2028448" cy="2638560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 bwMode="auto">
          <a:xfrm>
            <a:off x="6770285" y="3061908"/>
            <a:ext cx="0" cy="57774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6511159" y="3641696"/>
            <a:ext cx="675472" cy="2638560"/>
          </a:xfrm>
          <a:prstGeom prst="rect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cxnSp>
        <p:nvCxnSpPr>
          <p:cNvPr id="15" name="Straight Arrow Connector 14"/>
          <p:cNvCxnSpPr>
            <a:cxnSpLocks/>
          </p:cNvCxnSpPr>
          <p:nvPr/>
        </p:nvCxnSpPr>
        <p:spPr bwMode="auto">
          <a:xfrm flipH="1">
            <a:off x="1927968" y="476672"/>
            <a:ext cx="1414712" cy="2808312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24" name="Straight Arrow Connector 23"/>
          <p:cNvCxnSpPr>
            <a:cxnSpLocks/>
          </p:cNvCxnSpPr>
          <p:nvPr/>
        </p:nvCxnSpPr>
        <p:spPr bwMode="auto">
          <a:xfrm flipH="1">
            <a:off x="2267744" y="3061908"/>
            <a:ext cx="1323193" cy="353544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2695770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11" grpId="0" animBg="1"/>
      <p:bldP spid="11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>
                <a:latin typeface="Calibri" panose="020F0502020204030204" pitchFamily="34" charset="0"/>
              </a:rPr>
              <a:t>Further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GB" dirty="0">
                <a:latin typeface="Calibri" panose="020F0502020204030204" pitchFamily="34" charset="0"/>
              </a:rPr>
              <a:t>Medical Appraisal Scotland website:</a:t>
            </a: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  <a:hlinkClick r:id="rId2"/>
              </a:rPr>
              <a:t>www.appraisal.nes.scot.nhs.uk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</a:rPr>
              <a:t>Resources, FAQ and other useful sections</a:t>
            </a:r>
          </a:p>
          <a:p>
            <a:pPr>
              <a:defRPr/>
            </a:pPr>
            <a:r>
              <a:rPr lang="en-GB" dirty="0">
                <a:latin typeface="Calibri" panose="020F0502020204030204" pitchFamily="34" charset="0"/>
              </a:rPr>
              <a:t>Local Administration teams:</a:t>
            </a: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</a:rPr>
              <a:t>Contact details on Medical Appraisal Scotland website (Contacts &gt; Deaneries)</a:t>
            </a:r>
          </a:p>
          <a:p>
            <a:pPr>
              <a:defRPr/>
            </a:pPr>
            <a:r>
              <a:rPr lang="en-GB" dirty="0">
                <a:latin typeface="Calibri" panose="020F0502020204030204" pitchFamily="34" charset="0"/>
              </a:rPr>
              <a:t>SOAR Helpdesk</a:t>
            </a: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</a:rPr>
              <a:t>“Help” box / form when logged into SOAR;</a:t>
            </a: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</a:rPr>
              <a:t>or </a:t>
            </a:r>
            <a:r>
              <a:rPr lang="en-GB" dirty="0">
                <a:latin typeface="Calibri" panose="020F0502020204030204" pitchFamily="34" charset="0"/>
                <a:hlinkClick r:id="rId3"/>
              </a:rPr>
              <a:t>SOAR@nes.scot.nhs.uk</a:t>
            </a:r>
            <a:endParaRPr lang="en-GB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en-GB" dirty="0">
                <a:latin typeface="Calibri" panose="020F0502020204030204" pitchFamily="34" charset="0"/>
              </a:rPr>
              <a:t>Due to capacity issues we are unable to offer telephone support</a:t>
            </a:r>
          </a:p>
          <a:p>
            <a:pPr lvl="1">
              <a:defRPr/>
            </a:pPr>
            <a:r>
              <a:rPr lang="en-GB" dirty="0">
                <a:latin typeface="Calibri" panose="020F0502020204030204" pitchFamily="34" charset="0"/>
              </a:rPr>
              <a:t>You can request a call back via the Helpdesk – but we need detailed descriptions of the issue(s)</a:t>
            </a:r>
          </a:p>
          <a:p>
            <a:endParaRPr lang="en-GB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r>
              <a:rPr lang="en-GB" sz="2400" dirty="0"/>
              <a:t> (1/3)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SOAR is for all trainees in a training programme, including LATs and Foundation doctors</a:t>
            </a:r>
          </a:p>
          <a:p>
            <a:r>
              <a:rPr lang="en-GB" sz="2800" dirty="0">
                <a:latin typeface="Calibri" panose="020F0502020204030204" pitchFamily="34" charset="0"/>
              </a:rPr>
              <a:t>Trainee data from Turas is imported nightly to SOAR (around 1am), including: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Trainee details and their ARCP outcomes if applicable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Trainees’ linked Educational Supervisor (</a:t>
            </a:r>
            <a:r>
              <a:rPr lang="en-GB" sz="2400" dirty="0" err="1">
                <a:latin typeface="Calibri" panose="020F0502020204030204" pitchFamily="34" charset="0"/>
              </a:rPr>
              <a:t>EdSup</a:t>
            </a:r>
            <a:r>
              <a:rPr lang="en-GB" sz="2400" dirty="0">
                <a:latin typeface="Calibri" panose="020F0502020204030204" pitchFamily="34" charset="0"/>
              </a:rPr>
              <a:t>)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Programme Directors (PD = TPDs/FPDs)</a:t>
            </a:r>
            <a:endParaRPr lang="en-GB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GB" sz="2800" dirty="0" err="1">
                <a:latin typeface="Calibri" panose="020F0502020204030204" pitchFamily="34" charset="0"/>
              </a:rPr>
              <a:t>EdSups</a:t>
            </a:r>
            <a:r>
              <a:rPr lang="en-GB" sz="2800" dirty="0">
                <a:latin typeface="Calibri" panose="020F0502020204030204" pitchFamily="34" charset="0"/>
              </a:rPr>
              <a:t> are linked to Trainees on SOAR automatically from imported data (provided that the </a:t>
            </a:r>
            <a:r>
              <a:rPr lang="en-GB" sz="2800" dirty="0" err="1">
                <a:latin typeface="Calibri" panose="020F0502020204030204" pitchFamily="34" charset="0"/>
              </a:rPr>
              <a:t>EdSup</a:t>
            </a:r>
            <a:r>
              <a:rPr lang="en-GB" sz="2800" dirty="0">
                <a:latin typeface="Calibri" panose="020F0502020204030204" pitchFamily="34" charset="0"/>
              </a:rPr>
              <a:t> is already on SOAR - checked against GMC number)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If not, </a:t>
            </a:r>
            <a:r>
              <a:rPr lang="en-GB" sz="2400" dirty="0" err="1">
                <a:latin typeface="Calibri" panose="020F0502020204030204" pitchFamily="34" charset="0"/>
              </a:rPr>
              <a:t>SysAdmin</a:t>
            </a:r>
            <a:r>
              <a:rPr lang="en-GB" sz="2400" dirty="0">
                <a:latin typeface="Calibri" panose="020F0502020204030204" pitchFamily="34" charset="0"/>
              </a:rPr>
              <a:t> receives email alert for investigation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r>
              <a:rPr lang="en-GB" sz="2400" dirty="0"/>
              <a:t> (2/3)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As part of the Annual ARCP process, Training Programme Management (TPM) teams initiate a declaration on SOAR approximately 8 weeks prior to the ARCP date</a:t>
            </a:r>
          </a:p>
          <a:p>
            <a:r>
              <a:rPr lang="en-GB" sz="2800" dirty="0">
                <a:latin typeface="Calibri" panose="020F0502020204030204" pitchFamily="34" charset="0"/>
              </a:rPr>
              <a:t>Trainees are asked to login to SOAR to complete their self declarations on Health, Probity, Complaints and Work History</a:t>
            </a:r>
          </a:p>
          <a:p>
            <a:r>
              <a:rPr lang="en-GB" sz="2800" dirty="0" err="1">
                <a:latin typeface="Calibri" panose="020F0502020204030204" pitchFamily="34" charset="0"/>
              </a:rPr>
              <a:t>EdSups</a:t>
            </a:r>
            <a:r>
              <a:rPr lang="en-GB" sz="2800" dirty="0">
                <a:latin typeface="Calibri" panose="020F0502020204030204" pitchFamily="34" charset="0"/>
              </a:rPr>
              <a:t> linked to a Trainee are asked (via system automated emails) to sign off their Trainees’ declarations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Automated reminder emails are also sent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r>
              <a:rPr lang="en-GB" sz="2400" dirty="0"/>
              <a:t> (3/3)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Where required, PDs </a:t>
            </a:r>
            <a:r>
              <a:rPr lang="en-GB" sz="2800" i="1" dirty="0">
                <a:latin typeface="Calibri" panose="020F0502020204030204" pitchFamily="34" charset="0"/>
              </a:rPr>
              <a:t>can</a:t>
            </a:r>
            <a:r>
              <a:rPr lang="en-GB" sz="2800" dirty="0">
                <a:latin typeface="Calibri" panose="020F0502020204030204" pitchFamily="34" charset="0"/>
              </a:rPr>
              <a:t> sign off a Trainee’s Annual Declarations in lieu of the </a:t>
            </a:r>
            <a:r>
              <a:rPr lang="en-GB" sz="2800" dirty="0" err="1">
                <a:latin typeface="Calibri" panose="020F0502020204030204" pitchFamily="34" charset="0"/>
              </a:rPr>
              <a:t>EdSup</a:t>
            </a:r>
            <a:r>
              <a:rPr lang="en-GB" sz="2800" dirty="0">
                <a:latin typeface="Calibri" panose="020F0502020204030204" pitchFamily="34" charset="0"/>
              </a:rPr>
              <a:t> (but not usually)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Please liaise with the relevant programme team administrator, as appropriate</a:t>
            </a: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Annually, PDs are asked to review their Trainees’: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Signed off declarations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</a:rPr>
              <a:t>ARCP outcomes; and </a:t>
            </a:r>
          </a:p>
          <a:p>
            <a:pPr lvl="1"/>
            <a:r>
              <a:rPr lang="en-GB" sz="2400" b="1" dirty="0">
                <a:latin typeface="Calibri" panose="020F0502020204030204" pitchFamily="34" charset="0"/>
              </a:rPr>
              <a:t>Make suggested Outcome to support Revalidation</a:t>
            </a:r>
            <a:endParaRPr lang="en-GB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6647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Supporting Revalidation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</a:rPr>
              <a:t>PDs are NOT asked to revalidate trainees, only review the information available and make suggested outcome to support their Trainees’ Revalidation</a:t>
            </a:r>
          </a:p>
          <a:p>
            <a:r>
              <a:rPr lang="en-GB" dirty="0">
                <a:latin typeface="Calibri" panose="020F0502020204030204" pitchFamily="34" charset="0"/>
              </a:rPr>
              <a:t>Only the Responsible Officer (RO) and the nominated ROs are tasked with revalidating the Trainees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/>
          <p:cNvSpPr>
            <a:spLocks noChangeArrowheads="1"/>
          </p:cNvSpPr>
          <p:nvPr/>
        </p:nvSpPr>
        <p:spPr bwMode="auto">
          <a:xfrm>
            <a:off x="0" y="692150"/>
            <a:ext cx="9144000" cy="4968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179387" y="1196975"/>
            <a:ext cx="1620661" cy="1079898"/>
          </a:xfrm>
          <a:prstGeom prst="roundRect">
            <a:avLst>
              <a:gd name="adj" fmla="val 5764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Assign Educational Supervisor to Trainee</a:t>
            </a:r>
          </a:p>
          <a:p>
            <a:pPr algn="ctr"/>
            <a:r>
              <a:rPr lang="en-GB" sz="1400" dirty="0"/>
              <a:t>(on Turas)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388" y="333375"/>
            <a:ext cx="1439862" cy="50482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Arial" charset="0"/>
              </a:rPr>
              <a:t>TPM Administrator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179387" y="2492896"/>
            <a:ext cx="1620664" cy="933573"/>
          </a:xfrm>
          <a:prstGeom prst="roundRect">
            <a:avLst>
              <a:gd name="adj" fmla="val 8528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Assign TPD/FPD to their Programme</a:t>
            </a:r>
          </a:p>
          <a:p>
            <a:pPr algn="ctr"/>
            <a:r>
              <a:rPr lang="en-GB" sz="1400" dirty="0"/>
              <a:t>on SOAR if applicable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79387" y="3642492"/>
            <a:ext cx="1620657" cy="2018533"/>
          </a:xfrm>
          <a:prstGeom prst="roundRect">
            <a:avLst>
              <a:gd name="adj" fmla="val 6065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300" dirty="0"/>
              <a:t>Approximately 8 weeks prior to ARCP </a:t>
            </a:r>
            <a:r>
              <a:rPr lang="en-GB" sz="1300"/>
              <a:t>Initiate Declaration(s) either as a batch </a:t>
            </a:r>
            <a:r>
              <a:rPr lang="en-GB" sz="1300" dirty="0"/>
              <a:t>or individually</a:t>
            </a:r>
            <a:r>
              <a:rPr lang="en-GB" sz="1300"/>
              <a:t>) (Health</a:t>
            </a:r>
            <a:r>
              <a:rPr lang="en-GB" sz="1300" dirty="0"/>
              <a:t>/Probity/ Complaints/Work History (</a:t>
            </a:r>
            <a:r>
              <a:rPr lang="en-GB" sz="1300"/>
              <a:t>HPCW)) </a:t>
            </a:r>
            <a:endParaRPr lang="en-GB" sz="1300" dirty="0"/>
          </a:p>
        </p:txBody>
      </p:sp>
      <p:sp>
        <p:nvSpPr>
          <p:cNvPr id="9" name="Rectangle 8"/>
          <p:cNvSpPr/>
          <p:nvPr/>
        </p:nvSpPr>
        <p:spPr>
          <a:xfrm>
            <a:off x="2050876" y="333375"/>
            <a:ext cx="1296988" cy="50482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Arial" charset="0"/>
              </a:rPr>
              <a:t>Trainee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050876" y="1196975"/>
            <a:ext cx="1296988" cy="792163"/>
          </a:xfrm>
          <a:prstGeom prst="roundRect">
            <a:avLst>
              <a:gd name="adj" fmla="val 8819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Complete Declarations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2050877" y="2349500"/>
            <a:ext cx="1296987" cy="863600"/>
          </a:xfrm>
          <a:prstGeom prst="roundRect">
            <a:avLst>
              <a:gd name="adj" fmla="val 11296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/>
              <a:t>Submit to</a:t>
            </a:r>
          </a:p>
          <a:p>
            <a:pPr algn="ctr"/>
            <a:r>
              <a:rPr lang="en-GB" sz="1400"/>
              <a:t>Ed Sup for review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635375" y="1196975"/>
            <a:ext cx="1441450" cy="2376488"/>
          </a:xfrm>
          <a:prstGeom prst="roundRect">
            <a:avLst>
              <a:gd name="adj" fmla="val 11824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Ed Sup signs off declaration; and notes any issues arisen in the declarations or the discussions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5375" y="333375"/>
            <a:ext cx="1441450" cy="50482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400" b="1">
                <a:solidFill>
                  <a:srgbClr val="FFFFFF"/>
                </a:solidFill>
                <a:latin typeface="Arial" charset="0"/>
              </a:rPr>
              <a:t>Ed Supervisor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364163" y="1196975"/>
            <a:ext cx="1584325" cy="1941906"/>
          </a:xfrm>
          <a:prstGeom prst="roundRect">
            <a:avLst>
              <a:gd name="adj" fmla="val 10407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PD reviews Health / Probity / Complaints / Work History (HPCW) and ARCP outcome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51500" y="333375"/>
            <a:ext cx="1008732" cy="50482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Arial" charset="0"/>
              </a:rPr>
              <a:t>TPD/FPD</a:t>
            </a:r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5362508" y="3500833"/>
            <a:ext cx="1584325" cy="1296988"/>
          </a:xfrm>
          <a:prstGeom prst="roundRect">
            <a:avLst>
              <a:gd name="adj" fmla="val 9912"/>
            </a:avLst>
          </a:prstGeom>
          <a:solidFill>
            <a:srgbClr val="A6BFDE"/>
          </a:solidFill>
          <a:ln w="25400" algn="ctr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PD makes suggested Outcome to support Revalidation</a:t>
            </a:r>
          </a:p>
        </p:txBody>
      </p:sp>
      <p:sp>
        <p:nvSpPr>
          <p:cNvPr id="17" name="Rectangle 12"/>
          <p:cNvSpPr/>
          <p:nvPr/>
        </p:nvSpPr>
        <p:spPr>
          <a:xfrm>
            <a:off x="7235825" y="333375"/>
            <a:ext cx="1584325" cy="50482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400" b="1" dirty="0" err="1">
                <a:solidFill>
                  <a:srgbClr val="FFFFFF"/>
                </a:solidFill>
                <a:latin typeface="Arial" charset="0"/>
              </a:rPr>
              <a:t>PGDean</a:t>
            </a:r>
            <a:r>
              <a:rPr lang="en-GB" sz="1400" b="1" dirty="0">
                <a:solidFill>
                  <a:srgbClr val="FFFFFF"/>
                </a:solidFill>
                <a:latin typeface="Arial" charset="0"/>
              </a:rPr>
              <a:t> / RO</a:t>
            </a: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7308850" y="1196975"/>
            <a:ext cx="1584325" cy="1296988"/>
          </a:xfrm>
          <a:prstGeom prst="roundRect">
            <a:avLst>
              <a:gd name="adj" fmla="val 5995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 dirty="0"/>
              <a:t>Revalidation recommendation for all green / ready (batch)</a:t>
            </a:r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7667625" y="2709863"/>
            <a:ext cx="1152525" cy="1223962"/>
          </a:xfrm>
          <a:prstGeom prst="roundRect">
            <a:avLst>
              <a:gd name="adj" fmla="val 6745"/>
            </a:avLst>
          </a:prstGeom>
          <a:solidFill>
            <a:srgbClr val="A6BFDE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400"/>
              <a:t>Review outcomes of others (individual)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98526" y="2276872"/>
            <a:ext cx="1" cy="2167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898526" y="3429000"/>
            <a:ext cx="0" cy="2169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2627313" y="19891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1907257" y="15573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1907704" y="1557338"/>
            <a:ext cx="0" cy="309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1800044" y="4651621"/>
            <a:ext cx="106544" cy="29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1871481" y="3426469"/>
            <a:ext cx="106544" cy="32449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8000" tIns="36000" rIns="18000" bIns="72000">
            <a:spAutoFit/>
          </a:bodyPr>
          <a:lstStyle/>
          <a:p>
            <a:pPr algn="ctr"/>
            <a:r>
              <a:rPr lang="en-GB" sz="1400" dirty="0"/>
              <a:t>@</a:t>
            </a:r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492500" y="15573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492500" y="1557338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3347864" y="2781300"/>
            <a:ext cx="1446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457398" y="1989138"/>
            <a:ext cx="106540" cy="32449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8000" tIns="36000" rIns="18000" bIns="72000">
            <a:spAutoFit/>
          </a:bodyPr>
          <a:lstStyle/>
          <a:p>
            <a:pPr algn="ctr"/>
            <a:r>
              <a:rPr lang="en-GB" sz="1400" dirty="0"/>
              <a:t>@</a:t>
            </a: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6156176" y="3140471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6804025" y="5949950"/>
            <a:ext cx="2087563" cy="72072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GMC Connect</a:t>
            </a:r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8172450" y="3933825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>
            <a:off x="7524750" y="2493963"/>
            <a:ext cx="0" cy="345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5" name="Text Box 37"/>
          <p:cNvSpPr txBox="1">
            <a:spLocks noChangeArrowheads="1"/>
          </p:cNvSpPr>
          <p:nvPr/>
        </p:nvSpPr>
        <p:spPr bwMode="auto">
          <a:xfrm>
            <a:off x="2160405" y="4581128"/>
            <a:ext cx="500398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b="1" dirty="0"/>
              <a:t>SOAR Overview:</a:t>
            </a:r>
          </a:p>
          <a:p>
            <a:r>
              <a:rPr lang="en-GB" dirty="0"/>
              <a:t>Electronic processes to make suggested outcome to support Trainee Revalidation</a:t>
            </a:r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 flipH="1">
            <a:off x="5435600" y="63087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V="1">
            <a:off x="5435600" y="56610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8" name="Text Box 40"/>
          <p:cNvSpPr txBox="1">
            <a:spLocks noChangeArrowheads="1"/>
          </p:cNvSpPr>
          <p:nvPr/>
        </p:nvSpPr>
        <p:spPr bwMode="auto">
          <a:xfrm>
            <a:off x="4140200" y="5876925"/>
            <a:ext cx="2592388" cy="2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18000" tIns="36000" rIns="18000" bIns="72000">
            <a:spAutoFit/>
          </a:bodyPr>
          <a:lstStyle/>
          <a:p>
            <a:pPr algn="ctr"/>
            <a:r>
              <a:rPr lang="en-GB" sz="1200" dirty="0"/>
              <a:t>Confirmation of Revalidation outcome</a:t>
            </a:r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5076825" y="15573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>
            <a:off x="7164388" y="15573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7164387" y="1557337"/>
            <a:ext cx="36493" cy="25197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2" name="Line 44"/>
          <p:cNvSpPr>
            <a:spLocks noChangeShapeType="1"/>
          </p:cNvSpPr>
          <p:nvPr/>
        </p:nvSpPr>
        <p:spPr bwMode="auto">
          <a:xfrm flipV="1">
            <a:off x="6946832" y="4077040"/>
            <a:ext cx="25404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87624" y="2420889"/>
            <a:ext cx="7427168" cy="18722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4800" b="1" dirty="0">
                <a:latin typeface="Calibri" panose="020F0502020204030204" pitchFamily="34" charset="0"/>
              </a:rPr>
              <a:t>How To – Sign off a Declaration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48871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426"/>
            <a:ext cx="9144000" cy="616514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792" y="2546266"/>
            <a:ext cx="6264696" cy="2232248"/>
          </a:xfr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Login with your existing SOAR login</a:t>
            </a:r>
          </a:p>
          <a:p>
            <a:r>
              <a:rPr lang="en-GB" sz="2000" dirty="0">
                <a:latin typeface="Calibri" panose="020F0502020204030204" pitchFamily="34" charset="0"/>
              </a:rPr>
              <a:t>Change Role to “TR Training Programme Director”</a:t>
            </a:r>
          </a:p>
          <a:p>
            <a:r>
              <a:rPr lang="en-GB" sz="2000" dirty="0">
                <a:latin typeface="Calibri" panose="020F0502020204030204" pitchFamily="34" charset="0"/>
              </a:rPr>
              <a:t>“My Details” are the same as your appraisal details</a:t>
            </a:r>
          </a:p>
          <a:p>
            <a:r>
              <a:rPr lang="en-GB" sz="2000" dirty="0">
                <a:latin typeface="Calibri" panose="020F0502020204030204" pitchFamily="34" charset="0"/>
              </a:rPr>
              <a:t>“Trainees” lists all those in your programme</a:t>
            </a:r>
          </a:p>
          <a:p>
            <a:r>
              <a:rPr lang="en-GB" sz="2000" dirty="0">
                <a:latin typeface="Calibri" panose="020F0502020204030204" pitchFamily="34" charset="0"/>
              </a:rPr>
              <a:t>“Declarations” lists all those declarations involving your Trainees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7524328" y="798274"/>
            <a:ext cx="648072" cy="1732810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H="1" flipV="1">
            <a:off x="755576" y="2132857"/>
            <a:ext cx="1944216" cy="1368151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 flipV="1">
            <a:off x="755576" y="2492896"/>
            <a:ext cx="1944216" cy="1512168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899592" y="2816932"/>
            <a:ext cx="1800200" cy="1476164"/>
          </a:xfrm>
          <a:prstGeom prst="straightConnector1">
            <a:avLst/>
          </a:prstGeom>
          <a:solidFill>
            <a:schemeClr val="bg1">
              <a:alpha val="10001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medical appraisal Scotland them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7p9 xmlns="b8f4b875-bda6-4ddf-b629-744eedf5f12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57133272BE3D4FB80F150687DC9DB3" ma:contentTypeVersion="7" ma:contentTypeDescription="Create a new document." ma:contentTypeScope="" ma:versionID="315b013d97944175644ee4ecb05aaff6">
  <xsd:schema xmlns:xsd="http://www.w3.org/2001/XMLSchema" xmlns:xs="http://www.w3.org/2001/XMLSchema" xmlns:p="http://schemas.microsoft.com/office/2006/metadata/properties" xmlns:ns2="b8f4b875-bda6-4ddf-b629-744eedf5f12d" xmlns:ns3="5549f3f6-b7db-40ce-a15f-c10d2fdae267" targetNamespace="http://schemas.microsoft.com/office/2006/metadata/properties" ma:root="true" ma:fieldsID="b2910e9a5cbcfa97e61947172c6ff2ab" ns2:_="" ns3:_="">
    <xsd:import namespace="b8f4b875-bda6-4ddf-b629-744eedf5f12d"/>
    <xsd:import namespace="5549f3f6-b7db-40ce-a15f-c10d2fdae267"/>
    <xsd:element name="properties">
      <xsd:complexType>
        <xsd:sequence>
          <xsd:element name="documentManagement">
            <xsd:complexType>
              <xsd:all>
                <xsd:element ref="ns2:h7p9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f4b875-bda6-4ddf-b629-744eedf5f12d" elementFormDefault="qualified">
    <xsd:import namespace="http://schemas.microsoft.com/office/2006/documentManagement/types"/>
    <xsd:import namespace="http://schemas.microsoft.com/office/infopath/2007/PartnerControls"/>
    <xsd:element name="h7p9" ma:index="2" nillable="true" ma:displayName="Date and Time" ma:internalName="h7p9">
      <xsd:simpleType>
        <xsd:restriction base="dms:DateTime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9f3f6-b7db-40ce-a15f-c10d2fdae267" elementFormDefault="qualified">
    <xsd:import namespace="http://schemas.microsoft.com/office/2006/documentManagement/types"/>
    <xsd:import namespace="http://schemas.microsoft.com/office/infopath/2007/PartnerControls"/>
    <xsd:element name="SharedWithUsers" ma:index="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56BA7-93A5-46C1-AA5D-606491C814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CE563E-5519-41DD-B7C3-360C03958C6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5549f3f6-b7db-40ce-a15f-c10d2fdae267"/>
    <ds:schemaRef ds:uri="b8f4b875-bda6-4ddf-b629-744eedf5f12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C3CB37C-C565-4E4A-A94A-C0C72568A2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f4b875-bda6-4ddf-b629-744eedf5f12d"/>
    <ds:schemaRef ds:uri="5549f3f6-b7db-40ce-a15f-c10d2fdae2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medical appraisal Scotland theme</Template>
  <TotalTime>1769</TotalTime>
  <Words>1010</Words>
  <Application>Microsoft Office PowerPoint</Application>
  <PresentationFormat>On-screen Show (4:3)</PresentationFormat>
  <Paragraphs>113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Times</vt:lpstr>
      <vt:lpstr>medical appraisal Scotland theme</vt:lpstr>
      <vt:lpstr>SOAR Guidance for Programme Directors (PD) -  to make suggested Outcome to support Revalidation</vt:lpstr>
      <vt:lpstr>Overview</vt:lpstr>
      <vt:lpstr>Background (1/3)</vt:lpstr>
      <vt:lpstr>Background (2/3)</vt:lpstr>
      <vt:lpstr>Background (3/3)</vt:lpstr>
      <vt:lpstr>Supporting Revalidation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Review Declarations to make suggested outcome to support Revalidation - review ARCP (2/2)</vt:lpstr>
      <vt:lpstr>PowerPoint Presentation</vt:lpstr>
      <vt:lpstr>PowerPoint Presentation</vt:lpstr>
      <vt:lpstr>Further support</vt:lpstr>
    </vt:vector>
  </TitlesOfParts>
  <Company>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Liu</dc:creator>
  <cp:lastModifiedBy>Gillian Carter</cp:lastModifiedBy>
  <cp:revision>132</cp:revision>
  <dcterms:created xsi:type="dcterms:W3CDTF">2013-05-13T09:51:58Z</dcterms:created>
  <dcterms:modified xsi:type="dcterms:W3CDTF">2019-04-17T09:29:44Z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0x0101003057133272BE3D4FB80F150687DC9DB3</vt:lpwstr>
  </property>
</Properties>
</file>