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4"/>
    <p:sldMasterId id="2147484116" r:id="rId5"/>
  </p:sldMasterIdLst>
  <p:notesMasterIdLst>
    <p:notesMasterId r:id="rId28"/>
  </p:notesMasterIdLst>
  <p:sldIdLst>
    <p:sldId id="340" r:id="rId6"/>
    <p:sldId id="358" r:id="rId7"/>
    <p:sldId id="353" r:id="rId8"/>
    <p:sldId id="344" r:id="rId9"/>
    <p:sldId id="370" r:id="rId10"/>
    <p:sldId id="296" r:id="rId11"/>
    <p:sldId id="365" r:id="rId12"/>
    <p:sldId id="362" r:id="rId13"/>
    <p:sldId id="359" r:id="rId14"/>
    <p:sldId id="369" r:id="rId15"/>
    <p:sldId id="366" r:id="rId16"/>
    <p:sldId id="367" r:id="rId17"/>
    <p:sldId id="363" r:id="rId18"/>
    <p:sldId id="352" r:id="rId19"/>
    <p:sldId id="325" r:id="rId20"/>
    <p:sldId id="355" r:id="rId21"/>
    <p:sldId id="356" r:id="rId22"/>
    <p:sldId id="345" r:id="rId23"/>
    <p:sldId id="368" r:id="rId24"/>
    <p:sldId id="283" r:id="rId25"/>
    <p:sldId id="282" r:id="rId26"/>
    <p:sldId id="36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BE006D-CA92-E3FE-D4F0-41562FC6673D}" name="Lesley Metcalf" initials="LM" userId="S::Lesley.Metcalf@nes.scot.nhs.uk::da3a578e-23ee-46c4-a07c-75a0b42d67ea" providerId="AD"/>
  <p188:author id="{B23C029E-9EFE-03FA-38F9-B7F4C1301176}" name="Laura Armstrong" initials="LA" userId="S::Laura.Armstrong@nes.scot.nhs.uk::6f0953d3-9305-430e-9450-ccc50702617b" providerId="AD"/>
  <p188:author id="{EA5D0FFB-458B-A91A-AF6D-D8BACAF28944}" name="Vicky Hayter" initials="VH" userId="S::Vicky.Hayter@nes.scot.nhs.uk::6864f6d2-29aa-4fb8-b6e9-9e41cacb2c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sley Metcalf" initials="LM" lastIdx="1" clrIdx="0">
    <p:extLst>
      <p:ext uri="{19B8F6BF-5375-455C-9EA6-DF929625EA0E}">
        <p15:presenceInfo xmlns:p15="http://schemas.microsoft.com/office/powerpoint/2012/main" userId="S::Lesley.Metcalf@nes.scot.nhs.uk::da3a578e-23ee-46c4-a07c-75a0b42d67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DA45C-1EAB-4DCD-9762-F1CA1D46705C}" v="6" dt="2026-03-09T10:22:17.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9" autoAdjust="0"/>
    <p:restoredTop sz="87279" autoAdjust="0"/>
  </p:normalViewPr>
  <p:slideViewPr>
    <p:cSldViewPr snapToGrid="0">
      <p:cViewPr varScale="1">
        <p:scale>
          <a:sx n="96" d="100"/>
          <a:sy n="96" d="100"/>
        </p:scale>
        <p:origin x="1224" y="96"/>
      </p:cViewPr>
      <p:guideLst>
        <p:guide orient="horz" pos="2160"/>
        <p:guide pos="3840"/>
      </p:guideLst>
    </p:cSldViewPr>
  </p:slideViewPr>
  <p:notesTextViewPr>
    <p:cViewPr>
      <p:scale>
        <a:sx n="3" d="2"/>
        <a:sy n="3" d="2"/>
      </p:scale>
      <p:origin x="0" y="0"/>
    </p:cViewPr>
  </p:notesTextViewPr>
  <p:sorterViewPr>
    <p:cViewPr>
      <p:scale>
        <a:sx n="150" d="100"/>
        <a:sy n="150" d="100"/>
      </p:scale>
      <p:origin x="0" y="-55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rmstrong" userId="6f0953d3-9305-430e-9450-ccc50702617b" providerId="ADAL" clId="{45D28F65-CE55-4F78-B8C7-7DBA7CD23012}"/>
    <pc:docChg chg="undo custSel addSld modSld">
      <pc:chgData name="Laura Armstrong" userId="6f0953d3-9305-430e-9450-ccc50702617b" providerId="ADAL" clId="{45D28F65-CE55-4F78-B8C7-7DBA7CD23012}" dt="2026-03-09T10:24:23.961" v="1731" actId="20577"/>
      <pc:docMkLst>
        <pc:docMk/>
      </pc:docMkLst>
      <pc:sldChg chg="modSp mod">
        <pc:chgData name="Laura Armstrong" userId="6f0953d3-9305-430e-9450-ccc50702617b" providerId="ADAL" clId="{45D28F65-CE55-4F78-B8C7-7DBA7CD23012}" dt="2026-03-05T08:59:24.984" v="1015" actId="255"/>
        <pc:sldMkLst>
          <pc:docMk/>
          <pc:sldMk cId="989664978" sldId="296"/>
        </pc:sldMkLst>
        <pc:spChg chg="mod">
          <ac:chgData name="Laura Armstrong" userId="6f0953d3-9305-430e-9450-ccc50702617b" providerId="ADAL" clId="{45D28F65-CE55-4F78-B8C7-7DBA7CD23012}" dt="2026-03-05T08:59:24.984" v="1015" actId="255"/>
          <ac:spMkLst>
            <pc:docMk/>
            <pc:sldMk cId="989664978" sldId="296"/>
            <ac:spMk id="9" creationId="{D319BFF8-1979-4727-B41F-424A383B16D4}"/>
          </ac:spMkLst>
        </pc:spChg>
      </pc:sldChg>
      <pc:sldChg chg="modSp mod">
        <pc:chgData name="Laura Armstrong" userId="6f0953d3-9305-430e-9450-ccc50702617b" providerId="ADAL" clId="{45D28F65-CE55-4F78-B8C7-7DBA7CD23012}" dt="2026-03-02T14:38:48.723" v="8" actId="20577"/>
        <pc:sldMkLst>
          <pc:docMk/>
          <pc:sldMk cId="750482334" sldId="340"/>
        </pc:sldMkLst>
        <pc:spChg chg="mod">
          <ac:chgData name="Laura Armstrong" userId="6f0953d3-9305-430e-9450-ccc50702617b" providerId="ADAL" clId="{45D28F65-CE55-4F78-B8C7-7DBA7CD23012}" dt="2026-03-02T14:38:48.723" v="8" actId="20577"/>
          <ac:spMkLst>
            <pc:docMk/>
            <pc:sldMk cId="750482334" sldId="340"/>
            <ac:spMk id="3" creationId="{34C004D5-9145-4FA6-B54C-C4054C06850B}"/>
          </ac:spMkLst>
        </pc:spChg>
      </pc:sldChg>
      <pc:sldChg chg="modSp mod">
        <pc:chgData name="Laura Armstrong" userId="6f0953d3-9305-430e-9450-ccc50702617b" providerId="ADAL" clId="{45D28F65-CE55-4F78-B8C7-7DBA7CD23012}" dt="2026-03-05T08:55:29.611" v="924" actId="5793"/>
        <pc:sldMkLst>
          <pc:docMk/>
          <pc:sldMk cId="3675605385" sldId="344"/>
        </pc:sldMkLst>
        <pc:spChg chg="mod">
          <ac:chgData name="Laura Armstrong" userId="6f0953d3-9305-430e-9450-ccc50702617b" providerId="ADAL" clId="{45D28F65-CE55-4F78-B8C7-7DBA7CD23012}" dt="2026-03-05T08:55:29.611" v="924" actId="5793"/>
          <ac:spMkLst>
            <pc:docMk/>
            <pc:sldMk cId="3675605385" sldId="344"/>
            <ac:spMk id="10" creationId="{2926B0B6-F081-472D-9024-E8C9391664D4}"/>
          </ac:spMkLst>
        </pc:spChg>
      </pc:sldChg>
      <pc:sldChg chg="modSp mod">
        <pc:chgData name="Laura Armstrong" userId="6f0953d3-9305-430e-9450-ccc50702617b" providerId="ADAL" clId="{45D28F65-CE55-4F78-B8C7-7DBA7CD23012}" dt="2026-03-02T14:38:25.078" v="6" actId="20577"/>
        <pc:sldMkLst>
          <pc:docMk/>
          <pc:sldMk cId="1414922797" sldId="345"/>
        </pc:sldMkLst>
        <pc:spChg chg="mod">
          <ac:chgData name="Laura Armstrong" userId="6f0953d3-9305-430e-9450-ccc50702617b" providerId="ADAL" clId="{45D28F65-CE55-4F78-B8C7-7DBA7CD23012}" dt="2026-03-02T14:38:25.078" v="6" actId="20577"/>
          <ac:spMkLst>
            <pc:docMk/>
            <pc:sldMk cId="1414922797" sldId="345"/>
            <ac:spMk id="3" creationId="{34C004D5-9145-4FA6-B54C-C4054C06850B}"/>
          </ac:spMkLst>
        </pc:spChg>
      </pc:sldChg>
      <pc:sldChg chg="modSp mod">
        <pc:chgData name="Laura Armstrong" userId="6f0953d3-9305-430e-9450-ccc50702617b" providerId="ADAL" clId="{45D28F65-CE55-4F78-B8C7-7DBA7CD23012}" dt="2026-03-02T14:08:42.782" v="3" actId="20577"/>
        <pc:sldMkLst>
          <pc:docMk/>
          <pc:sldMk cId="2369020257" sldId="358"/>
        </pc:sldMkLst>
        <pc:spChg chg="mod">
          <ac:chgData name="Laura Armstrong" userId="6f0953d3-9305-430e-9450-ccc50702617b" providerId="ADAL" clId="{45D28F65-CE55-4F78-B8C7-7DBA7CD23012}" dt="2026-03-02T14:08:27.359" v="1" actId="20577"/>
          <ac:spMkLst>
            <pc:docMk/>
            <pc:sldMk cId="2369020257" sldId="358"/>
            <ac:spMk id="6" creationId="{00000000-0000-0000-0000-000000000000}"/>
          </ac:spMkLst>
        </pc:spChg>
        <pc:spChg chg="mod">
          <ac:chgData name="Laura Armstrong" userId="6f0953d3-9305-430e-9450-ccc50702617b" providerId="ADAL" clId="{45D28F65-CE55-4F78-B8C7-7DBA7CD23012}" dt="2026-03-02T14:08:42.782" v="3" actId="20577"/>
          <ac:spMkLst>
            <pc:docMk/>
            <pc:sldMk cId="2369020257" sldId="358"/>
            <ac:spMk id="9" creationId="{D319BFF8-1979-4727-B41F-424A383B16D4}"/>
          </ac:spMkLst>
        </pc:spChg>
      </pc:sldChg>
      <pc:sldChg chg="addSp modSp add mod">
        <pc:chgData name="Laura Armstrong" userId="6f0953d3-9305-430e-9450-ccc50702617b" providerId="ADAL" clId="{45D28F65-CE55-4F78-B8C7-7DBA7CD23012}" dt="2026-03-09T10:24:23.961" v="1731" actId="20577"/>
        <pc:sldMkLst>
          <pc:docMk/>
          <pc:sldMk cId="1442066146" sldId="370"/>
        </pc:sldMkLst>
        <pc:spChg chg="mod">
          <ac:chgData name="Laura Armstrong" userId="6f0953d3-9305-430e-9450-ccc50702617b" providerId="ADAL" clId="{45D28F65-CE55-4F78-B8C7-7DBA7CD23012}" dt="2026-03-05T08:46:48.044" v="81" actId="20577"/>
          <ac:spMkLst>
            <pc:docMk/>
            <pc:sldMk cId="1442066146" sldId="370"/>
            <ac:spMk id="6" creationId="{66ABDDCB-92AC-C75A-B13F-864C648EE2F8}"/>
          </ac:spMkLst>
        </pc:spChg>
        <pc:spChg chg="mod">
          <ac:chgData name="Laura Armstrong" userId="6f0953d3-9305-430e-9450-ccc50702617b" providerId="ADAL" clId="{45D28F65-CE55-4F78-B8C7-7DBA7CD23012}" dt="2026-03-05T08:46:37.451" v="47" actId="20577"/>
          <ac:spMkLst>
            <pc:docMk/>
            <pc:sldMk cId="1442066146" sldId="370"/>
            <ac:spMk id="10" creationId="{552C8438-9884-B3F4-C98C-B977BE13269D}"/>
          </ac:spMkLst>
        </pc:spChg>
        <pc:graphicFrameChg chg="add mod modGraphic">
          <ac:chgData name="Laura Armstrong" userId="6f0953d3-9305-430e-9450-ccc50702617b" providerId="ADAL" clId="{45D28F65-CE55-4F78-B8C7-7DBA7CD23012}" dt="2026-03-09T10:24:23.961" v="1731" actId="20577"/>
          <ac:graphicFrameMkLst>
            <pc:docMk/>
            <pc:sldMk cId="1442066146" sldId="370"/>
            <ac:graphicFrameMk id="2" creationId="{26929400-CA45-6423-DAC4-4874797125E5}"/>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FAA50-037B-461F-96AD-6ADF5419972A}"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F5D9A990-F192-41C1-BC89-502D3E3A3024}">
      <dgm:prSet/>
      <dgm:spPr/>
      <dgm:t>
        <a:bodyPr/>
        <a:lstStyle/>
        <a:p>
          <a:pPr>
            <a:lnSpc>
              <a:spcPct val="100000"/>
            </a:lnSpc>
            <a:defRPr b="1"/>
          </a:pPr>
          <a:r>
            <a:rPr lang="en-GB"/>
            <a:t>Educational Supervisor Report</a:t>
          </a:r>
          <a:endParaRPr lang="en-US"/>
        </a:p>
      </dgm:t>
    </dgm:pt>
    <dgm:pt modelId="{219C3720-0403-4D4D-9B89-CAA53984E623}" type="parTrans" cxnId="{15EE4405-E5A8-4EE9-86B4-183423800630}">
      <dgm:prSet/>
      <dgm:spPr/>
      <dgm:t>
        <a:bodyPr/>
        <a:lstStyle/>
        <a:p>
          <a:endParaRPr lang="en-US"/>
        </a:p>
      </dgm:t>
    </dgm:pt>
    <dgm:pt modelId="{325A578A-A15C-48E3-9673-54D3753D6BD0}" type="sibTrans" cxnId="{15EE4405-E5A8-4EE9-86B4-183423800630}">
      <dgm:prSet/>
      <dgm:spPr/>
      <dgm:t>
        <a:bodyPr/>
        <a:lstStyle/>
        <a:p>
          <a:endParaRPr lang="en-US"/>
        </a:p>
      </dgm:t>
    </dgm:pt>
    <dgm:pt modelId="{627F4ED8-F53A-4998-8F37-3F5480BD8D8F}">
      <dgm:prSet/>
      <dgm:spPr/>
      <dgm:t>
        <a:bodyPr/>
        <a:lstStyle/>
        <a:p>
          <a:pPr>
            <a:lnSpc>
              <a:spcPct val="100000"/>
            </a:lnSpc>
          </a:pPr>
          <a:r>
            <a:rPr lang="en-GB"/>
            <a:t>Panel should identify a member to give developmental feedback to Educational Supervisors</a:t>
          </a:r>
          <a:endParaRPr lang="en-US"/>
        </a:p>
      </dgm:t>
    </dgm:pt>
    <dgm:pt modelId="{C06ECDC4-2576-44FD-9B6E-4E35B86A5C7B}" type="parTrans" cxnId="{A5C025D0-32B0-47AF-B676-0D32A4FD240F}">
      <dgm:prSet/>
      <dgm:spPr/>
      <dgm:t>
        <a:bodyPr/>
        <a:lstStyle/>
        <a:p>
          <a:endParaRPr lang="en-US"/>
        </a:p>
      </dgm:t>
    </dgm:pt>
    <dgm:pt modelId="{7B129191-E545-4555-A884-C7C858152A22}" type="sibTrans" cxnId="{A5C025D0-32B0-47AF-B676-0D32A4FD240F}">
      <dgm:prSet/>
      <dgm:spPr/>
      <dgm:t>
        <a:bodyPr/>
        <a:lstStyle/>
        <a:p>
          <a:endParaRPr lang="en-US"/>
        </a:p>
      </dgm:t>
    </dgm:pt>
    <dgm:pt modelId="{39A1021E-C716-4183-A6D1-462838978345}">
      <dgm:prSet/>
      <dgm:spPr/>
      <dgm:t>
        <a:bodyPr/>
        <a:lstStyle/>
        <a:p>
          <a:pPr>
            <a:lnSpc>
              <a:spcPct val="100000"/>
            </a:lnSpc>
            <a:defRPr b="1"/>
          </a:pPr>
          <a:r>
            <a:rPr lang="en-GB" dirty="0"/>
            <a:t>Resident doctors</a:t>
          </a:r>
          <a:endParaRPr lang="en-US" dirty="0"/>
        </a:p>
      </dgm:t>
    </dgm:pt>
    <dgm:pt modelId="{E97D4C3D-2EAF-4458-B1F0-F9D5CA1587D9}" type="parTrans" cxnId="{25828000-A68F-4922-8EF6-7DF9F9B8CB73}">
      <dgm:prSet/>
      <dgm:spPr/>
      <dgm:t>
        <a:bodyPr/>
        <a:lstStyle/>
        <a:p>
          <a:endParaRPr lang="en-US"/>
        </a:p>
      </dgm:t>
    </dgm:pt>
    <dgm:pt modelId="{FC1B2D86-94E8-4F13-8686-D15B9DA988AF}" type="sibTrans" cxnId="{25828000-A68F-4922-8EF6-7DF9F9B8CB73}">
      <dgm:prSet/>
      <dgm:spPr/>
      <dgm:t>
        <a:bodyPr/>
        <a:lstStyle/>
        <a:p>
          <a:endParaRPr lang="en-US"/>
        </a:p>
      </dgm:t>
    </dgm:pt>
    <dgm:pt modelId="{0A756A71-BA96-4F32-97DC-9FA54FB4029D}">
      <dgm:prSet/>
      <dgm:spPr/>
      <dgm:t>
        <a:bodyPr/>
        <a:lstStyle/>
        <a:p>
          <a:pPr>
            <a:lnSpc>
              <a:spcPct val="100000"/>
            </a:lnSpc>
          </a:pPr>
          <a:r>
            <a:rPr lang="en-GB" dirty="0"/>
            <a:t>Irrespective of ARCP outcome, Resident doctors should be given developmental feedback</a:t>
          </a:r>
          <a:endParaRPr lang="en-US" dirty="0"/>
        </a:p>
      </dgm:t>
    </dgm:pt>
    <dgm:pt modelId="{CEA9285F-5A72-487A-9171-02E98C611B08}" type="parTrans" cxnId="{E29D68B1-B21D-48F7-BAE0-DB978D9098CA}">
      <dgm:prSet/>
      <dgm:spPr/>
      <dgm:t>
        <a:bodyPr/>
        <a:lstStyle/>
        <a:p>
          <a:endParaRPr lang="en-US"/>
        </a:p>
      </dgm:t>
    </dgm:pt>
    <dgm:pt modelId="{908156FB-9B33-46A9-80C8-D56312C2F1B3}" type="sibTrans" cxnId="{E29D68B1-B21D-48F7-BAE0-DB978D9098CA}">
      <dgm:prSet/>
      <dgm:spPr/>
      <dgm:t>
        <a:bodyPr/>
        <a:lstStyle/>
        <a:p>
          <a:endParaRPr lang="en-US"/>
        </a:p>
      </dgm:t>
    </dgm:pt>
    <dgm:pt modelId="{825688E5-B9C3-4890-BA1E-471A8209C5CF}" type="pres">
      <dgm:prSet presAssocID="{AE0FAA50-037B-461F-96AD-6ADF5419972A}" presName="root" presStyleCnt="0">
        <dgm:presLayoutVars>
          <dgm:dir/>
          <dgm:resizeHandles val="exact"/>
        </dgm:presLayoutVars>
      </dgm:prSet>
      <dgm:spPr/>
    </dgm:pt>
    <dgm:pt modelId="{3D19A6BB-A8EF-4F43-80F4-093999976AC4}" type="pres">
      <dgm:prSet presAssocID="{F5D9A990-F192-41C1-BC89-502D3E3A3024}" presName="compNode" presStyleCnt="0"/>
      <dgm:spPr/>
    </dgm:pt>
    <dgm:pt modelId="{A6E1F787-E54D-44AC-B4FC-0679810424A4}" type="pres">
      <dgm:prSet presAssocID="{F5D9A990-F192-41C1-BC89-502D3E3A302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ED65BCD-5B7D-444F-8071-DAF7C6F07CE2}" type="pres">
      <dgm:prSet presAssocID="{F5D9A990-F192-41C1-BC89-502D3E3A3024}" presName="iconSpace" presStyleCnt="0"/>
      <dgm:spPr/>
    </dgm:pt>
    <dgm:pt modelId="{6E845CC1-880B-41CD-965E-473EF4E5320A}" type="pres">
      <dgm:prSet presAssocID="{F5D9A990-F192-41C1-BC89-502D3E3A3024}" presName="parTx" presStyleLbl="revTx" presStyleIdx="0" presStyleCnt="4">
        <dgm:presLayoutVars>
          <dgm:chMax val="0"/>
          <dgm:chPref val="0"/>
        </dgm:presLayoutVars>
      </dgm:prSet>
      <dgm:spPr/>
    </dgm:pt>
    <dgm:pt modelId="{973BB0B3-0C15-4116-B26A-8E2021E514B6}" type="pres">
      <dgm:prSet presAssocID="{F5D9A990-F192-41C1-BC89-502D3E3A3024}" presName="txSpace" presStyleCnt="0"/>
      <dgm:spPr/>
    </dgm:pt>
    <dgm:pt modelId="{2E7C0387-7157-4D73-9178-B1F8ED07AF0D}" type="pres">
      <dgm:prSet presAssocID="{F5D9A990-F192-41C1-BC89-502D3E3A3024}" presName="desTx" presStyleLbl="revTx" presStyleIdx="1" presStyleCnt="4">
        <dgm:presLayoutVars/>
      </dgm:prSet>
      <dgm:spPr/>
    </dgm:pt>
    <dgm:pt modelId="{62DF31BF-C333-43BA-A487-2993B47DDBE6}" type="pres">
      <dgm:prSet presAssocID="{325A578A-A15C-48E3-9673-54D3753D6BD0}" presName="sibTrans" presStyleCnt="0"/>
      <dgm:spPr/>
    </dgm:pt>
    <dgm:pt modelId="{F930BC5A-7575-4F8B-8513-37AA4C2913AA}" type="pres">
      <dgm:prSet presAssocID="{39A1021E-C716-4183-A6D1-462838978345}" presName="compNode" presStyleCnt="0"/>
      <dgm:spPr/>
    </dgm:pt>
    <dgm:pt modelId="{5E46F5F6-2E0A-4DE8-866D-270BA3C11A99}" type="pres">
      <dgm:prSet presAssocID="{39A1021E-C716-4183-A6D1-46283897834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C4F56667-513D-448D-A45B-8F20A12B4CC4}" type="pres">
      <dgm:prSet presAssocID="{39A1021E-C716-4183-A6D1-462838978345}" presName="iconSpace" presStyleCnt="0"/>
      <dgm:spPr/>
    </dgm:pt>
    <dgm:pt modelId="{FE1E978B-8580-4DCF-AC33-E1EBE6CA109C}" type="pres">
      <dgm:prSet presAssocID="{39A1021E-C716-4183-A6D1-462838978345}" presName="parTx" presStyleLbl="revTx" presStyleIdx="2" presStyleCnt="4">
        <dgm:presLayoutVars>
          <dgm:chMax val="0"/>
          <dgm:chPref val="0"/>
        </dgm:presLayoutVars>
      </dgm:prSet>
      <dgm:spPr/>
    </dgm:pt>
    <dgm:pt modelId="{7D6749A1-6523-4E41-B0F2-6426DFA99792}" type="pres">
      <dgm:prSet presAssocID="{39A1021E-C716-4183-A6D1-462838978345}" presName="txSpace" presStyleCnt="0"/>
      <dgm:spPr/>
    </dgm:pt>
    <dgm:pt modelId="{806D9503-E402-48D8-A952-81B4E67AF2E6}" type="pres">
      <dgm:prSet presAssocID="{39A1021E-C716-4183-A6D1-462838978345}" presName="desTx" presStyleLbl="revTx" presStyleIdx="3" presStyleCnt="4">
        <dgm:presLayoutVars/>
      </dgm:prSet>
      <dgm:spPr/>
    </dgm:pt>
  </dgm:ptLst>
  <dgm:cxnLst>
    <dgm:cxn modelId="{25828000-A68F-4922-8EF6-7DF9F9B8CB73}" srcId="{AE0FAA50-037B-461F-96AD-6ADF5419972A}" destId="{39A1021E-C716-4183-A6D1-462838978345}" srcOrd="1" destOrd="0" parTransId="{E97D4C3D-2EAF-4458-B1F0-F9D5CA1587D9}" sibTransId="{FC1B2D86-94E8-4F13-8686-D15B9DA988AF}"/>
    <dgm:cxn modelId="{15EE4405-E5A8-4EE9-86B4-183423800630}" srcId="{AE0FAA50-037B-461F-96AD-6ADF5419972A}" destId="{F5D9A990-F192-41C1-BC89-502D3E3A3024}" srcOrd="0" destOrd="0" parTransId="{219C3720-0403-4D4D-9B89-CAA53984E623}" sibTransId="{325A578A-A15C-48E3-9673-54D3753D6BD0}"/>
    <dgm:cxn modelId="{6DCFFE22-D4E3-4B22-B65C-2325AA68E1EA}" type="presOf" srcId="{0A756A71-BA96-4F32-97DC-9FA54FB4029D}" destId="{806D9503-E402-48D8-A952-81B4E67AF2E6}" srcOrd="0" destOrd="0" presId="urn:microsoft.com/office/officeart/2018/5/layout/CenteredIconLabelDescriptionList"/>
    <dgm:cxn modelId="{36864B25-2408-4E46-AF85-F19085305B5C}" type="presOf" srcId="{F5D9A990-F192-41C1-BC89-502D3E3A3024}" destId="{6E845CC1-880B-41CD-965E-473EF4E5320A}" srcOrd="0" destOrd="0" presId="urn:microsoft.com/office/officeart/2018/5/layout/CenteredIconLabelDescriptionList"/>
    <dgm:cxn modelId="{1C157131-7C3D-4027-A649-1C5208A23B51}" type="presOf" srcId="{627F4ED8-F53A-4998-8F37-3F5480BD8D8F}" destId="{2E7C0387-7157-4D73-9178-B1F8ED07AF0D}" srcOrd="0" destOrd="0" presId="urn:microsoft.com/office/officeart/2018/5/layout/CenteredIconLabelDescriptionList"/>
    <dgm:cxn modelId="{35F1E331-7DA6-46B4-A430-AC5797EE02B3}" type="presOf" srcId="{AE0FAA50-037B-461F-96AD-6ADF5419972A}" destId="{825688E5-B9C3-4890-BA1E-471A8209C5CF}" srcOrd="0" destOrd="0" presId="urn:microsoft.com/office/officeart/2018/5/layout/CenteredIconLabelDescriptionList"/>
    <dgm:cxn modelId="{73F3CB51-A5CE-436D-AB22-76F8D30A1F34}" type="presOf" srcId="{39A1021E-C716-4183-A6D1-462838978345}" destId="{FE1E978B-8580-4DCF-AC33-E1EBE6CA109C}" srcOrd="0" destOrd="0" presId="urn:microsoft.com/office/officeart/2018/5/layout/CenteredIconLabelDescriptionList"/>
    <dgm:cxn modelId="{E29D68B1-B21D-48F7-BAE0-DB978D9098CA}" srcId="{39A1021E-C716-4183-A6D1-462838978345}" destId="{0A756A71-BA96-4F32-97DC-9FA54FB4029D}" srcOrd="0" destOrd="0" parTransId="{CEA9285F-5A72-487A-9171-02E98C611B08}" sibTransId="{908156FB-9B33-46A9-80C8-D56312C2F1B3}"/>
    <dgm:cxn modelId="{A5C025D0-32B0-47AF-B676-0D32A4FD240F}" srcId="{F5D9A990-F192-41C1-BC89-502D3E3A3024}" destId="{627F4ED8-F53A-4998-8F37-3F5480BD8D8F}" srcOrd="0" destOrd="0" parTransId="{C06ECDC4-2576-44FD-9B6E-4E35B86A5C7B}" sibTransId="{7B129191-E545-4555-A884-C7C858152A22}"/>
    <dgm:cxn modelId="{CDCC07E5-8F04-4FC7-AAC0-4567674E3E5E}" type="presParOf" srcId="{825688E5-B9C3-4890-BA1E-471A8209C5CF}" destId="{3D19A6BB-A8EF-4F43-80F4-093999976AC4}" srcOrd="0" destOrd="0" presId="urn:microsoft.com/office/officeart/2018/5/layout/CenteredIconLabelDescriptionList"/>
    <dgm:cxn modelId="{83FEEAA6-91DD-4AC1-832E-124DEC0D46BC}" type="presParOf" srcId="{3D19A6BB-A8EF-4F43-80F4-093999976AC4}" destId="{A6E1F787-E54D-44AC-B4FC-0679810424A4}" srcOrd="0" destOrd="0" presId="urn:microsoft.com/office/officeart/2018/5/layout/CenteredIconLabelDescriptionList"/>
    <dgm:cxn modelId="{DCB413C6-7A58-4996-9FED-4A5A7552D4D5}" type="presParOf" srcId="{3D19A6BB-A8EF-4F43-80F4-093999976AC4}" destId="{0ED65BCD-5B7D-444F-8071-DAF7C6F07CE2}" srcOrd="1" destOrd="0" presId="urn:microsoft.com/office/officeart/2018/5/layout/CenteredIconLabelDescriptionList"/>
    <dgm:cxn modelId="{D53CC1D0-BEFB-492B-96B2-C5616AC3A128}" type="presParOf" srcId="{3D19A6BB-A8EF-4F43-80F4-093999976AC4}" destId="{6E845CC1-880B-41CD-965E-473EF4E5320A}" srcOrd="2" destOrd="0" presId="urn:microsoft.com/office/officeart/2018/5/layout/CenteredIconLabelDescriptionList"/>
    <dgm:cxn modelId="{394304C0-27FA-4E72-88EB-5BC3B6FBBEAD}" type="presParOf" srcId="{3D19A6BB-A8EF-4F43-80F4-093999976AC4}" destId="{973BB0B3-0C15-4116-B26A-8E2021E514B6}" srcOrd="3" destOrd="0" presId="urn:microsoft.com/office/officeart/2018/5/layout/CenteredIconLabelDescriptionList"/>
    <dgm:cxn modelId="{EE533F0A-B684-4F82-A45B-AFF4A63E19E6}" type="presParOf" srcId="{3D19A6BB-A8EF-4F43-80F4-093999976AC4}" destId="{2E7C0387-7157-4D73-9178-B1F8ED07AF0D}" srcOrd="4" destOrd="0" presId="urn:microsoft.com/office/officeart/2018/5/layout/CenteredIconLabelDescriptionList"/>
    <dgm:cxn modelId="{709D6B1C-B340-48D9-8E90-A2A98C23ACA6}" type="presParOf" srcId="{825688E5-B9C3-4890-BA1E-471A8209C5CF}" destId="{62DF31BF-C333-43BA-A487-2993B47DDBE6}" srcOrd="1" destOrd="0" presId="urn:microsoft.com/office/officeart/2018/5/layout/CenteredIconLabelDescriptionList"/>
    <dgm:cxn modelId="{CE716741-AEC9-4DF5-AEF3-B94884345EF5}" type="presParOf" srcId="{825688E5-B9C3-4890-BA1E-471A8209C5CF}" destId="{F930BC5A-7575-4F8B-8513-37AA4C2913AA}" srcOrd="2" destOrd="0" presId="urn:microsoft.com/office/officeart/2018/5/layout/CenteredIconLabelDescriptionList"/>
    <dgm:cxn modelId="{D79DE138-7699-497F-8CB8-16E5B431330F}" type="presParOf" srcId="{F930BC5A-7575-4F8B-8513-37AA4C2913AA}" destId="{5E46F5F6-2E0A-4DE8-866D-270BA3C11A99}" srcOrd="0" destOrd="0" presId="urn:microsoft.com/office/officeart/2018/5/layout/CenteredIconLabelDescriptionList"/>
    <dgm:cxn modelId="{52F2627B-B2F9-48D2-B376-9043218603B6}" type="presParOf" srcId="{F930BC5A-7575-4F8B-8513-37AA4C2913AA}" destId="{C4F56667-513D-448D-A45B-8F20A12B4CC4}" srcOrd="1" destOrd="0" presId="urn:microsoft.com/office/officeart/2018/5/layout/CenteredIconLabelDescriptionList"/>
    <dgm:cxn modelId="{126431D8-A9EF-46E4-A9BF-D85102E76100}" type="presParOf" srcId="{F930BC5A-7575-4F8B-8513-37AA4C2913AA}" destId="{FE1E978B-8580-4DCF-AC33-E1EBE6CA109C}" srcOrd="2" destOrd="0" presId="urn:microsoft.com/office/officeart/2018/5/layout/CenteredIconLabelDescriptionList"/>
    <dgm:cxn modelId="{75F658E7-ADD7-4F7C-88D2-F3185EAF2B5D}" type="presParOf" srcId="{F930BC5A-7575-4F8B-8513-37AA4C2913AA}" destId="{7D6749A1-6523-4E41-B0F2-6426DFA99792}" srcOrd="3" destOrd="0" presId="urn:microsoft.com/office/officeart/2018/5/layout/CenteredIconLabelDescriptionList"/>
    <dgm:cxn modelId="{FC5A5B2F-2487-44B0-9294-0351CBBE77CB}" type="presParOf" srcId="{F930BC5A-7575-4F8B-8513-37AA4C2913AA}" destId="{806D9503-E402-48D8-A952-81B4E67AF2E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1F787-E54D-44AC-B4FC-0679810424A4}">
      <dsp:nvSpPr>
        <dsp:cNvPr id="0" name=""/>
        <dsp:cNvSpPr/>
      </dsp:nvSpPr>
      <dsp:spPr>
        <a:xfrm>
          <a:off x="2153684" y="113365"/>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845CC1-880B-41CD-965E-473EF4E5320A}">
      <dsp:nvSpPr>
        <dsp:cNvPr id="0" name=""/>
        <dsp:cNvSpPr/>
      </dsp:nvSpPr>
      <dsp:spPr>
        <a:xfrm>
          <a:off x="749684" y="176199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GB" sz="2300" kern="1200"/>
            <a:t>Educational Supervisor Report</a:t>
          </a:r>
          <a:endParaRPr lang="en-US" sz="2300" kern="1200"/>
        </a:p>
      </dsp:txBody>
      <dsp:txXfrm>
        <a:off x="749684" y="1761999"/>
        <a:ext cx="4320000" cy="648000"/>
      </dsp:txXfrm>
    </dsp:sp>
    <dsp:sp modelId="{2E7C0387-7157-4D73-9178-B1F8ED07AF0D}">
      <dsp:nvSpPr>
        <dsp:cNvPr id="0" name=""/>
        <dsp:cNvSpPr/>
      </dsp:nvSpPr>
      <dsp:spPr>
        <a:xfrm>
          <a:off x="749684" y="2473550"/>
          <a:ext cx="4320000" cy="81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a:t>Panel should identify a member to give developmental feedback to Educational Supervisors</a:t>
          </a:r>
          <a:endParaRPr lang="en-US" sz="1700" kern="1200"/>
        </a:p>
      </dsp:txBody>
      <dsp:txXfrm>
        <a:off x="749684" y="2473550"/>
        <a:ext cx="4320000" cy="817361"/>
      </dsp:txXfrm>
    </dsp:sp>
    <dsp:sp modelId="{5E46F5F6-2E0A-4DE8-866D-270BA3C11A99}">
      <dsp:nvSpPr>
        <dsp:cNvPr id="0" name=""/>
        <dsp:cNvSpPr/>
      </dsp:nvSpPr>
      <dsp:spPr>
        <a:xfrm>
          <a:off x="7229685" y="113365"/>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1E978B-8580-4DCF-AC33-E1EBE6CA109C}">
      <dsp:nvSpPr>
        <dsp:cNvPr id="0" name=""/>
        <dsp:cNvSpPr/>
      </dsp:nvSpPr>
      <dsp:spPr>
        <a:xfrm>
          <a:off x="5825684" y="176199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GB" sz="2300" kern="1200" dirty="0"/>
            <a:t>Resident doctors</a:t>
          </a:r>
          <a:endParaRPr lang="en-US" sz="2300" kern="1200" dirty="0"/>
        </a:p>
      </dsp:txBody>
      <dsp:txXfrm>
        <a:off x="5825684" y="1761999"/>
        <a:ext cx="4320000" cy="648000"/>
      </dsp:txXfrm>
    </dsp:sp>
    <dsp:sp modelId="{806D9503-E402-48D8-A952-81B4E67AF2E6}">
      <dsp:nvSpPr>
        <dsp:cNvPr id="0" name=""/>
        <dsp:cNvSpPr/>
      </dsp:nvSpPr>
      <dsp:spPr>
        <a:xfrm>
          <a:off x="5825684" y="2473550"/>
          <a:ext cx="4320000" cy="81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dirty="0"/>
            <a:t>Irrespective of ARCP outcome, Resident doctors should be given developmental feedback</a:t>
          </a:r>
          <a:endParaRPr lang="en-US" sz="1700" kern="1200" dirty="0"/>
        </a:p>
      </dsp:txBody>
      <dsp:txXfrm>
        <a:off x="5825684" y="2473550"/>
        <a:ext cx="4320000" cy="817361"/>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251B7-07B8-4290-A444-F85599F54583}" type="datetimeFigureOut">
              <a:rPr lang="en-GB" smtClean="0"/>
              <a:pPr/>
              <a:t>09/03/2026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8FF5B-8516-44A8-BFE8-F8143BBC7110}" type="slidenum">
              <a:rPr lang="en-GB" smtClean="0"/>
              <a:pPr/>
              <a:t>‹#›</a:t>
            </a:fld>
            <a:endParaRPr lang="en-GB"/>
          </a:p>
        </p:txBody>
      </p:sp>
    </p:spTree>
    <p:extLst>
      <p:ext uri="{BB962C8B-B14F-4D97-AF65-F5344CB8AC3E}">
        <p14:creationId xmlns:p14="http://schemas.microsoft.com/office/powerpoint/2010/main" val="4138104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r>
              <a:rPr lang="en-US" dirty="0"/>
              <a:t>To encourage use of standard outcomes unless COVID is main factor</a:t>
            </a:r>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2</a:t>
            </a:fld>
            <a:endParaRPr lang="en-US" dirty="0"/>
          </a:p>
        </p:txBody>
      </p:sp>
    </p:spTree>
    <p:extLst>
      <p:ext uri="{BB962C8B-B14F-4D97-AF65-F5344CB8AC3E}">
        <p14:creationId xmlns:p14="http://schemas.microsoft.com/office/powerpoint/2010/main" val="250209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13</a:t>
            </a:fld>
            <a:endParaRPr lang="en-GB"/>
          </a:p>
        </p:txBody>
      </p:sp>
    </p:spTree>
    <p:extLst>
      <p:ext uri="{BB962C8B-B14F-4D97-AF65-F5344CB8AC3E}">
        <p14:creationId xmlns:p14="http://schemas.microsoft.com/office/powerpoint/2010/main" val="116447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14</a:t>
            </a:fld>
            <a:endParaRPr lang="en-GB"/>
          </a:p>
        </p:txBody>
      </p:sp>
    </p:spTree>
    <p:extLst>
      <p:ext uri="{BB962C8B-B14F-4D97-AF65-F5344CB8AC3E}">
        <p14:creationId xmlns:p14="http://schemas.microsoft.com/office/powerpoint/2010/main" val="1318608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dirty="0"/>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15</a:t>
            </a:fld>
            <a:endParaRPr lang="en-US"/>
          </a:p>
        </p:txBody>
      </p:sp>
    </p:spTree>
    <p:extLst>
      <p:ext uri="{BB962C8B-B14F-4D97-AF65-F5344CB8AC3E}">
        <p14:creationId xmlns:p14="http://schemas.microsoft.com/office/powerpoint/2010/main" val="69154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16</a:t>
            </a:fld>
            <a:endParaRPr lang="en-GB" dirty="0"/>
          </a:p>
        </p:txBody>
      </p:sp>
    </p:spTree>
    <p:extLst>
      <p:ext uri="{BB962C8B-B14F-4D97-AF65-F5344CB8AC3E}">
        <p14:creationId xmlns:p14="http://schemas.microsoft.com/office/powerpoint/2010/main" val="2673510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18</a:t>
            </a:fld>
            <a:endParaRPr lang="en-GB" dirty="0"/>
          </a:p>
        </p:txBody>
      </p:sp>
    </p:spTree>
    <p:extLst>
      <p:ext uri="{BB962C8B-B14F-4D97-AF65-F5344CB8AC3E}">
        <p14:creationId xmlns:p14="http://schemas.microsoft.com/office/powerpoint/2010/main" val="3699181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19</a:t>
            </a:fld>
            <a:endParaRPr lang="en-GB"/>
          </a:p>
        </p:txBody>
      </p:sp>
    </p:spTree>
    <p:extLst>
      <p:ext uri="{BB962C8B-B14F-4D97-AF65-F5344CB8AC3E}">
        <p14:creationId xmlns:p14="http://schemas.microsoft.com/office/powerpoint/2010/main" val="289483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20</a:t>
            </a:fld>
            <a:endParaRPr lang="en-US"/>
          </a:p>
        </p:txBody>
      </p:sp>
    </p:spTree>
    <p:extLst>
      <p:ext uri="{BB962C8B-B14F-4D97-AF65-F5344CB8AC3E}">
        <p14:creationId xmlns:p14="http://schemas.microsoft.com/office/powerpoint/2010/main" val="623532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dirty="0"/>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21</a:t>
            </a:fld>
            <a:endParaRPr lang="en-US"/>
          </a:p>
        </p:txBody>
      </p:sp>
    </p:spTree>
    <p:extLst>
      <p:ext uri="{BB962C8B-B14F-4D97-AF65-F5344CB8AC3E}">
        <p14:creationId xmlns:p14="http://schemas.microsoft.com/office/powerpoint/2010/main" val="3748848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22</a:t>
            </a:fld>
            <a:endParaRPr lang="en-GB"/>
          </a:p>
        </p:txBody>
      </p:sp>
    </p:spTree>
    <p:extLst>
      <p:ext uri="{BB962C8B-B14F-4D97-AF65-F5344CB8AC3E}">
        <p14:creationId xmlns:p14="http://schemas.microsoft.com/office/powerpoint/2010/main" val="233386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3</a:t>
            </a:fld>
            <a:endParaRPr lang="en-US"/>
          </a:p>
        </p:txBody>
      </p:sp>
    </p:spTree>
    <p:extLst>
      <p:ext uri="{BB962C8B-B14F-4D97-AF65-F5344CB8AC3E}">
        <p14:creationId xmlns:p14="http://schemas.microsoft.com/office/powerpoint/2010/main" val="204324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dirty="0"/>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4</a:t>
            </a:fld>
            <a:endParaRPr lang="en-US"/>
          </a:p>
        </p:txBody>
      </p:sp>
    </p:spTree>
    <p:extLst>
      <p:ext uri="{BB962C8B-B14F-4D97-AF65-F5344CB8AC3E}">
        <p14:creationId xmlns:p14="http://schemas.microsoft.com/office/powerpoint/2010/main" val="249448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1E523-F2F7-BE09-9BC4-49849017E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680AD-F846-D25A-B23D-96BB5C3A39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4BD2E-EEC4-37E4-7C4E-82B156F3FB69}"/>
              </a:ext>
            </a:extLst>
          </p:cNvPr>
          <p:cNvSpPr>
            <a:spLocks noGrp="1"/>
          </p:cNvSpPr>
          <p:nvPr>
            <p:ph type="body" idx="1"/>
          </p:nvPr>
        </p:nvSpPr>
        <p:spPr/>
        <p:txBody>
          <a:bodyPr lIns="19266" tIns="9633" rIns="19266" bIns="9633"/>
          <a:lstStyle/>
          <a:p>
            <a:endParaRPr lang="en-US" dirty="0"/>
          </a:p>
        </p:txBody>
      </p:sp>
      <p:sp>
        <p:nvSpPr>
          <p:cNvPr id="4" name="Slide Number Placeholder 3">
            <a:extLst>
              <a:ext uri="{FF2B5EF4-FFF2-40B4-BE49-F238E27FC236}">
                <a16:creationId xmlns:a16="http://schemas.microsoft.com/office/drawing/2014/main" id="{8214E839-F263-008B-C505-3CF1B3DE2282}"/>
              </a:ext>
            </a:extLst>
          </p:cNvPr>
          <p:cNvSpPr>
            <a:spLocks noGrp="1"/>
          </p:cNvSpPr>
          <p:nvPr>
            <p:ph type="sldNum" sz="quarter" idx="10"/>
          </p:nvPr>
        </p:nvSpPr>
        <p:spPr/>
        <p:txBody>
          <a:bodyPr lIns="19266" tIns="9633" rIns="19266" bIns="9633"/>
          <a:lstStyle/>
          <a:p>
            <a:fld id="{F7021451-1387-4CA6-816F-3879F97B5CBC}" type="slidenum">
              <a:rPr lang="en-US" smtClean="0"/>
              <a:pPr/>
              <a:t>5</a:t>
            </a:fld>
            <a:endParaRPr lang="en-US"/>
          </a:p>
        </p:txBody>
      </p:sp>
    </p:spTree>
    <p:extLst>
      <p:ext uri="{BB962C8B-B14F-4D97-AF65-F5344CB8AC3E}">
        <p14:creationId xmlns:p14="http://schemas.microsoft.com/office/powerpoint/2010/main" val="845163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dirty="0"/>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6</a:t>
            </a:fld>
            <a:endParaRPr lang="en-US"/>
          </a:p>
        </p:txBody>
      </p:sp>
    </p:spTree>
    <p:extLst>
      <p:ext uri="{BB962C8B-B14F-4D97-AF65-F5344CB8AC3E}">
        <p14:creationId xmlns:p14="http://schemas.microsoft.com/office/powerpoint/2010/main" val="2209643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7</a:t>
            </a:fld>
            <a:endParaRPr lang="en-GB"/>
          </a:p>
        </p:txBody>
      </p:sp>
    </p:spTree>
    <p:extLst>
      <p:ext uri="{BB962C8B-B14F-4D97-AF65-F5344CB8AC3E}">
        <p14:creationId xmlns:p14="http://schemas.microsoft.com/office/powerpoint/2010/main" val="189890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8</a:t>
            </a:fld>
            <a:endParaRPr lang="en-US"/>
          </a:p>
        </p:txBody>
      </p:sp>
    </p:spTree>
    <p:extLst>
      <p:ext uri="{BB962C8B-B14F-4D97-AF65-F5344CB8AC3E}">
        <p14:creationId xmlns:p14="http://schemas.microsoft.com/office/powerpoint/2010/main" val="176986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9</a:t>
            </a:fld>
            <a:endParaRPr lang="en-US"/>
          </a:p>
        </p:txBody>
      </p:sp>
    </p:spTree>
    <p:extLst>
      <p:ext uri="{BB962C8B-B14F-4D97-AF65-F5344CB8AC3E}">
        <p14:creationId xmlns:p14="http://schemas.microsoft.com/office/powerpoint/2010/main" val="1251321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10</a:t>
            </a:fld>
            <a:endParaRPr lang="en-US"/>
          </a:p>
        </p:txBody>
      </p:sp>
    </p:spTree>
    <p:extLst>
      <p:ext uri="{BB962C8B-B14F-4D97-AF65-F5344CB8AC3E}">
        <p14:creationId xmlns:p14="http://schemas.microsoft.com/office/powerpoint/2010/main" val="2644297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94743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55684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741029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4402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4002138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2874174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2230173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958710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711681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CD79-6FB6-4349-9385-0D8BD15C62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D94ABD-FF0B-94B0-7CC8-361A4220B3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E2F1C1-C028-DFC8-8F28-7FA1F4380988}"/>
              </a:ext>
            </a:extLst>
          </p:cNvPr>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5" name="Footer Placeholder 4">
            <a:extLst>
              <a:ext uri="{FF2B5EF4-FFF2-40B4-BE49-F238E27FC236}">
                <a16:creationId xmlns:a16="http://schemas.microsoft.com/office/drawing/2014/main" id="{DDFF618F-BB88-5374-6A18-98F1CA6860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0B66E-9960-3B9A-4E3A-0793247568C5}"/>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318803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243C-C138-531E-0617-FBD28C653E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3CCB2F-EA70-2684-49BF-655780B562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B48EEC-A0FC-CA5F-17BE-BC7534604C80}"/>
              </a:ext>
            </a:extLst>
          </p:cNvPr>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5" name="Footer Placeholder 4">
            <a:extLst>
              <a:ext uri="{FF2B5EF4-FFF2-40B4-BE49-F238E27FC236}">
                <a16:creationId xmlns:a16="http://schemas.microsoft.com/office/drawing/2014/main" id="{218728D5-212C-9A24-B322-CAEB96033B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396731-9B03-1807-C76E-666154489403}"/>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82637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616179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A206-5761-FFAD-9D6C-8E4D100929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B50029-385F-37A4-EF47-61593B978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D5266F-47E3-7D60-CE2D-A76BD3CB99F7}"/>
              </a:ext>
            </a:extLst>
          </p:cNvPr>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5" name="Footer Placeholder 4">
            <a:extLst>
              <a:ext uri="{FF2B5EF4-FFF2-40B4-BE49-F238E27FC236}">
                <a16:creationId xmlns:a16="http://schemas.microsoft.com/office/drawing/2014/main" id="{FC847A53-B877-4C8B-A188-25204ACEBA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BC511-DD81-CBC8-4985-70ED68F7BD9D}"/>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855174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92F5-A17B-B9D6-8E47-94C115DE02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98BC92-149E-BEAA-B79A-DAE4BE274C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F50067-9391-6E4B-067B-B9DB536A8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0606C3-B79B-5F2D-4C32-D3C44629E685}"/>
              </a:ext>
            </a:extLst>
          </p:cNvPr>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6" name="Footer Placeholder 5">
            <a:extLst>
              <a:ext uri="{FF2B5EF4-FFF2-40B4-BE49-F238E27FC236}">
                <a16:creationId xmlns:a16="http://schemas.microsoft.com/office/drawing/2014/main" id="{6910FC88-D12E-5C5A-4959-2F0D71AD48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30E6C4-D03C-D3A8-9EF0-961742DA151F}"/>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699690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D49B-F4A6-2F69-BC4C-BFAF19EB82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690183-23D5-70DB-A518-6EF4652550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75ACE0-A3E0-C00F-BC4D-5FEF5F2EED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63AC-74D7-9C00-F2AD-1B255BE4E0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9B8AEE-0A98-0DF6-A05B-79ABF60841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F3B8A1-4E82-71FB-CC23-0D53A99C4B3C}"/>
              </a:ext>
            </a:extLst>
          </p:cNvPr>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8" name="Footer Placeholder 7">
            <a:extLst>
              <a:ext uri="{FF2B5EF4-FFF2-40B4-BE49-F238E27FC236}">
                <a16:creationId xmlns:a16="http://schemas.microsoft.com/office/drawing/2014/main" id="{C3C38750-F507-41E9-5B0F-3258365925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2C26FE-7ED6-89C8-29D2-F2885A0E0FA4}"/>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123804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1AB7-C78D-1572-A5B5-0756A8E340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864AB03-6732-D6F3-E43C-99F58027F82E}"/>
              </a:ext>
            </a:extLst>
          </p:cNvPr>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4" name="Footer Placeholder 3">
            <a:extLst>
              <a:ext uri="{FF2B5EF4-FFF2-40B4-BE49-F238E27FC236}">
                <a16:creationId xmlns:a16="http://schemas.microsoft.com/office/drawing/2014/main" id="{E20B297A-96AE-4186-86D3-A7920A62CB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EB715F6-B078-2B80-C272-4A27FD5416A5}"/>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832158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B48EA-70D4-B858-1116-2095882C53CB}"/>
              </a:ext>
            </a:extLst>
          </p:cNvPr>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3" name="Footer Placeholder 2">
            <a:extLst>
              <a:ext uri="{FF2B5EF4-FFF2-40B4-BE49-F238E27FC236}">
                <a16:creationId xmlns:a16="http://schemas.microsoft.com/office/drawing/2014/main" id="{693318E4-1790-4248-77CA-BCEAFF3513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C33718-BC37-34EB-4BEC-2B76ED26CF0F}"/>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159775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5973-39D7-0EC2-7347-3EAED50C5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00F833-0133-25C0-8EF0-01915F9D3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3F7CCA-B84C-11E7-DCFD-011737336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B21654-52BC-5069-53C0-4380B65E8AB3}"/>
              </a:ext>
            </a:extLst>
          </p:cNvPr>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6" name="Footer Placeholder 5">
            <a:extLst>
              <a:ext uri="{FF2B5EF4-FFF2-40B4-BE49-F238E27FC236}">
                <a16:creationId xmlns:a16="http://schemas.microsoft.com/office/drawing/2014/main" id="{9EE7D043-ADE8-93C3-2FEB-AD2D78AADC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9E78E2-E1B5-8F57-FF22-F6C7C8126E4F}"/>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66822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45BF-CDB8-C4F7-B938-C542E39AC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79A866-846E-C4D3-0955-68F12B2DB3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27FA75-3609-252F-8670-38647927D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1665B-2B5E-48BC-F705-D067FD64C5A4}"/>
              </a:ext>
            </a:extLst>
          </p:cNvPr>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6" name="Footer Placeholder 5">
            <a:extLst>
              <a:ext uri="{FF2B5EF4-FFF2-40B4-BE49-F238E27FC236}">
                <a16:creationId xmlns:a16="http://schemas.microsoft.com/office/drawing/2014/main" id="{EEC54A97-FCB4-1A21-8117-105C00F5A9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A446A0-30F8-6947-A237-85DB3E81BDFD}"/>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2874146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BAE9-A9F8-C17D-D882-8AA4077754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A4168E-1EDA-90A7-5007-331EE6C311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531788-9585-D91F-BE62-CD86264F4635}"/>
              </a:ext>
            </a:extLst>
          </p:cNvPr>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5" name="Footer Placeholder 4">
            <a:extLst>
              <a:ext uri="{FF2B5EF4-FFF2-40B4-BE49-F238E27FC236}">
                <a16:creationId xmlns:a16="http://schemas.microsoft.com/office/drawing/2014/main" id="{DA02D3BC-B354-20AF-9E18-8BBC1FAB85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EC67AC-BDC4-A259-D208-0A596818C57D}"/>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821507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73E84F-38EB-C2F3-7C69-DC67332355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641527-C6C8-D367-EC82-06B5E0D3B7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44CBFC-B511-60EE-162E-B205BF470D85}"/>
              </a:ext>
            </a:extLst>
          </p:cNvPr>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5" name="Footer Placeholder 4">
            <a:extLst>
              <a:ext uri="{FF2B5EF4-FFF2-40B4-BE49-F238E27FC236}">
                <a16:creationId xmlns:a16="http://schemas.microsoft.com/office/drawing/2014/main" id="{F08457C1-636B-417C-3B94-3C626EDA8E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A55BB1-130B-F72C-7696-AA2A6CCE61A3}"/>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47751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2699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54213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22806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91165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82488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25955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F822DA-AC6F-47E8-8FFB-E69F20C08656}" type="datetimeFigureOut">
              <a:rPr lang="en-GB" smtClean="0"/>
              <a:pPr/>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6387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EF822DA-AC6F-47E8-8FFB-E69F20C08656}" type="datetimeFigureOut">
              <a:rPr lang="en-GB" smtClean="0"/>
              <a:pPr/>
              <a:t>09/03/2026</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342CF9-5BD0-4EE9-BA5D-79DD456ADE31}" type="slidenum">
              <a:rPr lang="en-GB" smtClean="0"/>
              <a:pPr/>
              <a:t>‹#›</a:t>
            </a:fld>
            <a:endParaRPr lang="en-GB"/>
          </a:p>
        </p:txBody>
      </p:sp>
    </p:spTree>
    <p:extLst>
      <p:ext uri="{BB962C8B-B14F-4D97-AF65-F5344CB8AC3E}">
        <p14:creationId xmlns:p14="http://schemas.microsoft.com/office/powerpoint/2010/main" val="2833891637"/>
      </p:ext>
    </p:extLst>
  </p:cSld>
  <p:clrMap bg1="dk1" tx1="lt1" bg2="dk2" tx2="lt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BC8B95-FFC0-77BB-1CBD-9E416BA9CF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3C0806-3F83-8DDA-AEE7-C18E7154C2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35D881-3DC5-5DDD-135B-416E6ED99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822DA-AC6F-47E8-8FFB-E69F20C08656}" type="datetimeFigureOut">
              <a:rPr lang="en-GB" smtClean="0"/>
              <a:pPr/>
              <a:t>09/03/2026</a:t>
            </a:fld>
            <a:endParaRPr lang="en-GB"/>
          </a:p>
        </p:txBody>
      </p:sp>
      <p:sp>
        <p:nvSpPr>
          <p:cNvPr id="5" name="Footer Placeholder 4">
            <a:extLst>
              <a:ext uri="{FF2B5EF4-FFF2-40B4-BE49-F238E27FC236}">
                <a16:creationId xmlns:a16="http://schemas.microsoft.com/office/drawing/2014/main" id="{AC4722B1-7654-71BA-F038-070EF71718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D24835-6B3D-7076-6104-8A83961CE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42CF9-5BD0-4EE9-BA5D-79DD456ADE31}" type="slidenum">
              <a:rPr lang="en-GB" smtClean="0"/>
              <a:pPr/>
              <a:t>‹#›</a:t>
            </a:fld>
            <a:endParaRPr lang="en-GB"/>
          </a:p>
        </p:txBody>
      </p:sp>
    </p:spTree>
    <p:extLst>
      <p:ext uri="{BB962C8B-B14F-4D97-AF65-F5344CB8AC3E}">
        <p14:creationId xmlns:p14="http://schemas.microsoft.com/office/powerpoint/2010/main" val="1779778756"/>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opmed.org.uk/images/docs/goldguide10thedition/Gold%20Guide%2010th%20Edition%20August%202024.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learn.nes.nhs.scot/80194/social-care-national-induction-framework/nif-learning-programme/rights-based-and-ethical-practice/equality-diversity-and-human-rights" TargetMode="External"/><Relationship Id="rId4" Type="http://schemas.openxmlformats.org/officeDocument/2006/relationships/hyperlink" Target="https://www.scotlanddeanery.nhs.scot/trainer-information/arcp-annual-review-of-competence-progress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earn.nes.nhs.scot/72557/equality-and-diversity-zone/essential-learning/cultural-humili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eur01.safelinks.protection.outlook.com/?url=https%3A%2F%2Flearn.nes.nhs.scot%2F75440&amp;data=05%7C02%7CLaura.Armstrong%40nhs.scot%7C4347a1ea7b8244188a5608dd4a8cbfe3%7C10efe0bda0304bca809cb5e6745e499a%7C0%7C0%7C638748690566945569%7CUnknown%7CTWFpbGZsb3d8eyJFbXB0eU1hcGkiOnRydWUsIlYiOiIwLjAuMDAwMCIsIlAiOiJXaW4zMiIsIkFOIjoiTWFpbCIsIldUIjoyfQ%3D%3D%7C0%7C%7C%7C&amp;sdata=f%2B4mcKLSqciqeuVTQ0fnQsMb3TBp1r7ItLjYz8tv41w%3D&amp;reserved=0" TargetMode="External"/><Relationship Id="rId4" Type="http://schemas.openxmlformats.org/officeDocument/2006/relationships/hyperlink" Target="https://eur01.safelinks.protection.outlook.com/?url=https%3A%2F%2Flearn.nes.nhs.scot%2F75441&amp;data=05%7C02%7CLaura.Armstrong%40nhs.scot%7C4347a1ea7b8244188a5608dd4a8cbfe3%7C10efe0bda0304bca809cb5e6745e499a%7C0%7C0%7C638748690566970406%7CUnknown%7CTWFpbGZsb3d8eyJFbXB0eU1hcGkiOnRydWUsIlYiOiIwLjAuMDAwMCIsIlAiOiJXaW4zMiIsIkFOIjoiTWFpbCIsIldUIjoyfQ%3D%3D%7C0%7C%7C%7C&amp;sdata=6NYadUiggzl%2FNWZ3bRUARsrJEgx6Rrd9YsJUsgG3yeg%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ur01.safelinks.protection.outlook.com/?url=https%3A%2F%2Ffeatures.kingsfund.org.uk%2F2020%2F07%2Fethnic-minority-nhs-staff-racism-discrimination%2Findex.html&amp;data=05%7C01%7CClare.McKenzie%40nhs.scot%7C3358f84de5d74110b03b08db0392ca42%7C10efe0bda0304bca809cb5e6745e499a%7C0%7C0%7C638107701207501809%7CUnknown%7CTWFpbGZsb3d8eyJWIjoiMC4wLjAwMDAiLCJQIjoiV2luMzIiLCJBTiI6Ik1haWwiLCJXVCI6Mn0%3D%7C3000%7C%7C%7C&amp;sdata=7%2B4WQZ%2BkOkIx9oJnwABlepqDk6450jcSzPKARnzWRfo%3D&amp;reserved=0" TargetMode="External"/><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eur01.safelinks.protection.outlook.com/?url=https%3A%2F%2Flearn.nes.nhs.scot%2FScorm%2FLaunch%2F58715&amp;data=05%7C01%7CClare.McKenzie%40nhs.scot%7C3358f84de5d74110b03b08db0392ca42%7C10efe0bda0304bca809cb5e6745e499a%7C0%7C0%7C638107701207501809%7CUnknown%7CTWFpbGZsb3d8eyJWIjoiMC4wLjAwMDAiLCJQIjoiV2luMzIiLCJBTiI6Ik1haWwiLCJXVCI6Mn0%3D%7C3000%7C%7C%7C&amp;sdata=7rW30kwaPNn7KbwjrGh%2FdSZ1gcTxcwtMuBGpmX8dKiE%3D&amp;reserved=0" TargetMode="External"/><Relationship Id="rId5" Type="http://schemas.openxmlformats.org/officeDocument/2006/relationships/hyperlink" Target="https://eur01.safelinks.protection.outlook.com/?url=https%3A%2F%2Fwww.england.nhs.uk%2Flong-read%2Fcombatting-racial-discrimination-against-minority-ethnic-nurses-midwives-and-nursing-associates%2F%233-authentic-inclusion-nmc-code-prioritise-people&amp;data=05%7C01%7CClare.McKenzie%40nhs.scot%7C3358f84de5d74110b03b08db0392ca42%7C10efe0bda0304bca809cb5e6745e499a%7C0%7C0%7C638107701207501809%7CUnknown%7CTWFpbGZsb3d8eyJWIjoiMC4wLjAwMDAiLCJQIjoiV2luMzIiLCJBTiI6Ik1haWwiLCJXVCI6Mn0%3D%7C3000%7C%7C%7C&amp;sdata=1EuC7w54OSsFQZWR7PEMDm05nbdyZe9KhFP%2FrGJqh0s%3D&amp;reserved=0" TargetMode="External"/><Relationship Id="rId4" Type="http://schemas.openxmlformats.org/officeDocument/2006/relationships/hyperlink" Target="https://eur01.safelinks.protection.outlook.com/?url=https%3A%2F%2Fwww.youtube.com%2Fwatch%3Fv%3DBHk0AwvRp_o&amp;data=05%7C01%7CClare.McKenzie%40nhs.scot%7C3358f84de5d74110b03b08db0392ca42%7C10efe0bda0304bca809cb5e6745e499a%7C0%7C0%7C638107701207501809%7CUnknown%7CTWFpbGZsb3d8eyJWIjoiMC4wLjAwMDAiLCJQIjoiV2luMzIiLCJBTiI6Ik1haWwiLCJXVCI6Mn0%3D%7C3000%7C%7C%7C&amp;sdata=47NrvbSywjVYx2pFvv0%2FHBESKbBOwbO6jLtPUUwnwFQ%3D&amp;reserved=0"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scotlanddeanery.nhs.scot/media/891763/outcome-5-flowchart-202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3C2D-87C8-46BF-BE84-BD997D5D1EEA}"/>
              </a:ext>
            </a:extLst>
          </p:cNvPr>
          <p:cNvSpPr>
            <a:spLocks noGrp="1"/>
          </p:cNvSpPr>
          <p:nvPr>
            <p:ph type="ctrTitle"/>
          </p:nvPr>
        </p:nvSpPr>
        <p:spPr>
          <a:xfrm>
            <a:off x="1154955" y="1797080"/>
            <a:ext cx="8825658" cy="2129686"/>
          </a:xfrm>
        </p:spPr>
        <p:txBody>
          <a:bodyPr/>
          <a:lstStyle/>
          <a:p>
            <a:r>
              <a:rPr lang="en-GB" b="1" dirty="0"/>
              <a:t>ARCP Training </a:t>
            </a:r>
          </a:p>
        </p:txBody>
      </p:sp>
      <p:sp>
        <p:nvSpPr>
          <p:cNvPr id="3" name="Subtitle 2">
            <a:extLst>
              <a:ext uri="{FF2B5EF4-FFF2-40B4-BE49-F238E27FC236}">
                <a16:creationId xmlns:a16="http://schemas.microsoft.com/office/drawing/2014/main" id="{34C004D5-9145-4FA6-B54C-C4054C06850B}"/>
              </a:ext>
            </a:extLst>
          </p:cNvPr>
          <p:cNvSpPr>
            <a:spLocks noGrp="1"/>
          </p:cNvSpPr>
          <p:nvPr>
            <p:ph type="subTitle" idx="1"/>
          </p:nvPr>
        </p:nvSpPr>
        <p:spPr>
          <a:xfrm>
            <a:off x="1154955" y="3926766"/>
            <a:ext cx="8825658" cy="861420"/>
          </a:xfrm>
        </p:spPr>
        <p:txBody>
          <a:bodyPr>
            <a:normAutofit/>
          </a:bodyPr>
          <a:lstStyle/>
          <a:p>
            <a:r>
              <a:rPr lang="en-GB" sz="3200" dirty="0">
                <a:solidFill>
                  <a:schemeClr val="tx1"/>
                </a:solidFill>
              </a:rPr>
              <a:t>2026</a:t>
            </a:r>
          </a:p>
        </p:txBody>
      </p:sp>
      <p:pic>
        <p:nvPicPr>
          <p:cNvPr id="4" name="Object 4" descr="preencoded.png">
            <a:extLst>
              <a:ext uri="{FF2B5EF4-FFF2-40B4-BE49-F238E27FC236}">
                <a16:creationId xmlns:a16="http://schemas.microsoft.com/office/drawing/2014/main" id="{F97206B7-E85E-416D-B252-419E2830238A}"/>
              </a:ext>
            </a:extLst>
          </p:cNvPr>
          <p:cNvPicPr>
            <a:picLocks noChangeAspect="1"/>
          </p:cNvPicPr>
          <p:nvPr/>
        </p:nvPicPr>
        <p:blipFill>
          <a:blip r:embed="rId2"/>
          <a:stretch>
            <a:fillRect/>
          </a:stretch>
        </p:blipFill>
        <p:spPr>
          <a:xfrm>
            <a:off x="9509157" y="4210304"/>
            <a:ext cx="2479516" cy="2479516"/>
          </a:xfrm>
          <a:prstGeom prst="rect">
            <a:avLst/>
          </a:prstGeom>
        </p:spPr>
      </p:pic>
      <p:sp>
        <p:nvSpPr>
          <p:cNvPr id="6" name="Object 5">
            <a:extLst>
              <a:ext uri="{FF2B5EF4-FFF2-40B4-BE49-F238E27FC236}">
                <a16:creationId xmlns:a16="http://schemas.microsoft.com/office/drawing/2014/main" id="{FB288F75-C8DA-498B-B85B-B223EA91E0C7}"/>
              </a:ext>
            </a:extLst>
          </p:cNvPr>
          <p:cNvSpPr txBox="1"/>
          <p:nvPr/>
        </p:nvSpPr>
        <p:spPr>
          <a:xfrm>
            <a:off x="1047750" y="280035"/>
            <a:ext cx="7285732" cy="571500"/>
          </a:xfrm>
          <a:prstGeom prst="rect">
            <a:avLst/>
          </a:prstGeom>
          <a:noFill/>
        </p:spPr>
        <p:txBody>
          <a:bodyPr wrap="square" rtlCol="0" anchor="ctr"/>
          <a:lstStyle/>
          <a:p>
            <a:pPr>
              <a:lnSpc>
                <a:spcPts val="4512"/>
              </a:lnSpc>
            </a:pPr>
            <a:r>
              <a:rPr lang="en-US" sz="3744" dirty="0">
                <a:solidFill>
                  <a:srgbClr val="FFFFFF"/>
                </a:solidFill>
                <a:latin typeface="Source Sans Pro" panose="020B0503030403020204" pitchFamily="34" charset="0"/>
                <a:ea typeface="Source Sans Pro" panose="020B0503030403020204" pitchFamily="34" charset="0"/>
                <a:cs typeface="Montserrat" pitchFamily="34" charset="-120"/>
              </a:rPr>
              <a:t>Scotland Deanery</a:t>
            </a:r>
            <a:endParaRPr lang="en-US" sz="432"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50482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5" name="Picture 5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7" name="Oval 5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9" name="Picture 5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 name="Picture 6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3" name="Rectangle 6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5" name="Rectangle 6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7" name="Rectangle 66">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73"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6" name="Object 5"/>
          <p:cNvSpPr txBox="1"/>
          <p:nvPr/>
        </p:nvSpPr>
        <p:spPr>
          <a:xfrm>
            <a:off x="806195" y="804672"/>
            <a:ext cx="3521359" cy="5248656"/>
          </a:xfrm>
          <a:prstGeom prst="rect">
            <a:avLst/>
          </a:prstGeom>
        </p:spPr>
        <p:txBody>
          <a:bodyPr vert="horz" lIns="91440" tIns="45720" rIns="91440" bIns="45720" rtlCol="0" anchor="ctr">
            <a:normAutofit/>
          </a:bodyPr>
          <a:lstStyle/>
          <a:p>
            <a:pPr algn="ctr">
              <a:spcBef>
                <a:spcPct val="0"/>
              </a:spcBef>
              <a:spcAft>
                <a:spcPts val="600"/>
              </a:spcAft>
            </a:pPr>
            <a:r>
              <a:rPr lang="en-US" sz="4200" b="0" i="0" kern="1200" cap="all" dirty="0">
                <a:ln w="3175" cmpd="sng">
                  <a:noFill/>
                </a:ln>
                <a:solidFill>
                  <a:schemeClr val="tx2"/>
                </a:solidFill>
                <a:latin typeface="+mj-lt"/>
                <a:ea typeface="+mj-ea"/>
                <a:cs typeface="+mj-cs"/>
              </a:rPr>
              <a:t>ARCP outcomes </a:t>
            </a:r>
          </a:p>
        </p:txBody>
      </p:sp>
      <p:sp>
        <p:nvSpPr>
          <p:cNvPr id="9" name="TextBox 8">
            <a:extLst>
              <a:ext uri="{FF2B5EF4-FFF2-40B4-BE49-F238E27FC236}">
                <a16:creationId xmlns:a16="http://schemas.microsoft.com/office/drawing/2014/main" id="{D319BFF8-1979-4727-B41F-424A383B16D4}"/>
              </a:ext>
            </a:extLst>
          </p:cNvPr>
          <p:cNvSpPr txBox="1"/>
          <p:nvPr/>
        </p:nvSpPr>
        <p:spPr>
          <a:xfrm>
            <a:off x="4327554" y="1273487"/>
            <a:ext cx="7048237" cy="4779841"/>
          </a:xfrm>
          <a:prstGeom prst="rect">
            <a:avLst/>
          </a:prstGeom>
        </p:spPr>
        <p:txBody>
          <a:bodyPr vert="horz" lIns="91440" tIns="45720" rIns="91440" bIns="45720" rtlCol="0" anchor="ctr">
            <a:normAutofit/>
          </a:bodyPr>
          <a:lstStyle/>
          <a:p>
            <a:pPr marL="457200"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Outcome 8</a:t>
            </a:r>
          </a:p>
          <a:p>
            <a:pPr marL="914400" lvl="1"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Resident doctors who are OOPE / OOPR / OOPC</a:t>
            </a:r>
          </a:p>
          <a:p>
            <a:pPr marL="914400" lvl="1"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No Review </a:t>
            </a:r>
            <a:r>
              <a:rPr lang="en-US" sz="2400" dirty="0">
                <a:latin typeface="+mj-lt"/>
                <a:ea typeface="+mj-ea"/>
                <a:cs typeface="+mj-cs"/>
              </a:rPr>
              <a:t>(Please note 15-month interval as per Gold Guide)</a:t>
            </a:r>
          </a:p>
          <a:p>
            <a:pPr marL="1371600" lvl="2"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Maternity/Paternity/Adoption leave</a:t>
            </a:r>
          </a:p>
          <a:p>
            <a:pPr marL="1371600" lvl="2"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Long term sick leave</a:t>
            </a:r>
          </a:p>
          <a:p>
            <a:pPr marL="274320" indent="-27432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274320" indent="-27432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48" name="Object 4" descr="preencoded.png">
            <a:extLst>
              <a:ext uri="{FF2B5EF4-FFF2-40B4-BE49-F238E27FC236}">
                <a16:creationId xmlns:a16="http://schemas.microsoft.com/office/drawing/2014/main" id="{C7197456-B059-49A2-BBC0-3C7D2E4C3281}"/>
              </a:ext>
            </a:extLst>
          </p:cNvPr>
          <p:cNvPicPr>
            <a:picLocks noChangeAspect="1"/>
          </p:cNvPicPr>
          <p:nvPr/>
        </p:nvPicPr>
        <p:blipFill>
          <a:blip r:embed="rId8"/>
          <a:stretch>
            <a:fillRect/>
          </a:stretch>
        </p:blipFill>
        <p:spPr>
          <a:xfrm>
            <a:off x="10437812" y="5137550"/>
            <a:ext cx="1090530" cy="1090530"/>
          </a:xfrm>
          <a:prstGeom prst="rect">
            <a:avLst/>
          </a:prstGeom>
        </p:spPr>
      </p:pic>
    </p:spTree>
    <p:extLst>
      <p:ext uri="{BB962C8B-B14F-4D97-AF65-F5344CB8AC3E}">
        <p14:creationId xmlns:p14="http://schemas.microsoft.com/office/powerpoint/2010/main" val="2540871081"/>
      </p:ext>
    </p:extLst>
  </p:cSld>
  <p:clrMapOvr>
    <a:masterClrMapping/>
  </p:clrMapOvr>
  <mc:AlternateContent xmlns:mc="http://schemas.openxmlformats.org/markup-compatibility/2006" xmlns:p14="http://schemas.microsoft.com/office/powerpoint/2010/main">
    <mc:Choice Requires="p14">
      <p:transition spd="slow" p14:dur="2000" advTm="97907"/>
    </mc:Choice>
    <mc:Fallback xmlns="">
      <p:transition spd="slow" advTm="9790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88C4-F084-8377-9DFB-CB9424B4B7F5}"/>
              </a:ext>
            </a:extLst>
          </p:cNvPr>
          <p:cNvSpPr>
            <a:spLocks noGrp="1"/>
          </p:cNvSpPr>
          <p:nvPr>
            <p:ph type="title"/>
          </p:nvPr>
        </p:nvSpPr>
        <p:spPr/>
        <p:txBody>
          <a:bodyPr/>
          <a:lstStyle/>
          <a:p>
            <a:r>
              <a:rPr lang="en-GB" dirty="0"/>
              <a:t>ARCPs for LTFT Resident doctors</a:t>
            </a:r>
          </a:p>
        </p:txBody>
      </p:sp>
      <p:sp>
        <p:nvSpPr>
          <p:cNvPr id="3" name="Content Placeholder 2">
            <a:extLst>
              <a:ext uri="{FF2B5EF4-FFF2-40B4-BE49-F238E27FC236}">
                <a16:creationId xmlns:a16="http://schemas.microsoft.com/office/drawing/2014/main" id="{D12D65CC-393E-2D0F-5C2E-10AA9E1F8BC6}"/>
              </a:ext>
            </a:extLst>
          </p:cNvPr>
          <p:cNvSpPr>
            <a:spLocks noGrp="1"/>
          </p:cNvSpPr>
          <p:nvPr>
            <p:ph idx="1"/>
          </p:nvPr>
        </p:nvSpPr>
        <p:spPr>
          <a:xfrm>
            <a:off x="1103312" y="1443210"/>
            <a:ext cx="8946541" cy="4805189"/>
          </a:xfrm>
        </p:spPr>
        <p:txBody>
          <a:bodyPr>
            <a:normAutofit lnSpcReduction="10000"/>
          </a:bodyPr>
          <a:lstStyle/>
          <a:p>
            <a:pPr>
              <a:lnSpc>
                <a:spcPct val="107000"/>
              </a:lnSpc>
              <a:spcAft>
                <a:spcPts val="800"/>
              </a:spcAft>
            </a:pP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LTFT Resident doctors will be expected to demonstrate the capabilities relevant to their stage of training as described in their relevant curriculum on a pro rata basis. Any workplace-based assessments should be spread evenly across a training placement.</a:t>
            </a:r>
          </a:p>
          <a:p>
            <a:pPr>
              <a:lnSpc>
                <a:spcPct val="107000"/>
              </a:lnSpc>
              <a:spcAft>
                <a:spcPts val="8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Although the timescales for ARCP for Resident doctors who work LTFT are the same as those working one whole time equivalent (maximum of 15 months between ARCP reviews for revalidation purposes) they should not be expected to have completed the same activity as a WTE Resident doctor.</a:t>
            </a:r>
          </a:p>
          <a:p>
            <a:pPr>
              <a:lnSpc>
                <a:spcPct val="107000"/>
              </a:lnSpc>
              <a:spcAft>
                <a:spcPts val="8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Consideration may need to be given as to when it is most appropriate to hold an ARCP for a someone training LTFT, taking into consideration their critical progression points. This may not be at the same point as reviews of WTE Resident doctors take place. </a:t>
            </a:r>
          </a:p>
          <a:p>
            <a:endParaRPr lang="en-GB" dirty="0"/>
          </a:p>
        </p:txBody>
      </p:sp>
    </p:spTree>
    <p:extLst>
      <p:ext uri="{BB962C8B-B14F-4D97-AF65-F5344CB8AC3E}">
        <p14:creationId xmlns:p14="http://schemas.microsoft.com/office/powerpoint/2010/main" val="423043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88C4-F084-8377-9DFB-CB9424B4B7F5}"/>
              </a:ext>
            </a:extLst>
          </p:cNvPr>
          <p:cNvSpPr>
            <a:spLocks noGrp="1"/>
          </p:cNvSpPr>
          <p:nvPr>
            <p:ph type="title"/>
          </p:nvPr>
        </p:nvSpPr>
        <p:spPr/>
        <p:txBody>
          <a:bodyPr/>
          <a:lstStyle/>
          <a:p>
            <a:r>
              <a:rPr lang="en-GB" dirty="0"/>
              <a:t>ARCP – NO REVIEW </a:t>
            </a:r>
          </a:p>
        </p:txBody>
      </p:sp>
      <p:sp>
        <p:nvSpPr>
          <p:cNvPr id="3" name="Content Placeholder 2">
            <a:extLst>
              <a:ext uri="{FF2B5EF4-FFF2-40B4-BE49-F238E27FC236}">
                <a16:creationId xmlns:a16="http://schemas.microsoft.com/office/drawing/2014/main" id="{D12D65CC-393E-2D0F-5C2E-10AA9E1F8BC6}"/>
              </a:ext>
            </a:extLst>
          </p:cNvPr>
          <p:cNvSpPr>
            <a:spLocks noGrp="1"/>
          </p:cNvSpPr>
          <p:nvPr>
            <p:ph idx="1"/>
          </p:nvPr>
        </p:nvSpPr>
        <p:spPr>
          <a:xfrm>
            <a:off x="363557" y="1443211"/>
            <a:ext cx="10939749" cy="5651652"/>
          </a:xfrm>
        </p:spPr>
        <p:txBody>
          <a:bodyPr>
            <a:normAutofit fontScale="40000" lnSpcReduction="20000"/>
          </a:bodyPr>
          <a:lstStyle/>
          <a:p>
            <a:pPr>
              <a:lnSpc>
                <a:spcPct val="107000"/>
              </a:lnSpc>
              <a:spcAft>
                <a:spcPts val="800"/>
              </a:spcAft>
            </a:pPr>
            <a:endParaRPr lang="en-GB" sz="3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5100" kern="100" dirty="0">
                <a:effectLst/>
                <a:latin typeface="Calibri" panose="020F0502020204030204" pitchFamily="34" charset="0"/>
                <a:ea typeface="Calibri" panose="020F0502020204030204" pitchFamily="34" charset="0"/>
                <a:cs typeface="Times New Roman" panose="02020603050405020304" pitchFamily="18" charset="0"/>
              </a:rPr>
              <a:t>Is it possible to hold the ARCP at a time when the panel will be able to issue a substantive outcome but still with an interval of no more than 15 months since the previous ARCP? If it is, then this should be arranged and there is no need to record a ‘no review’. This is particularly applicable where the reason would have been ‘Resident doctor not in post long enough’ as ideally the ARCP would take place once they have sufficient evidence &amp; experience to be assessed. </a:t>
            </a:r>
          </a:p>
          <a:p>
            <a:pPr>
              <a:lnSpc>
                <a:spcPct val="107000"/>
              </a:lnSpc>
            </a:pPr>
            <a:r>
              <a:rPr lang="en-GB" sz="5100" kern="100" dirty="0">
                <a:effectLst/>
                <a:latin typeface="Calibri" panose="020F0502020204030204" pitchFamily="34" charset="0"/>
                <a:ea typeface="Calibri" panose="020F0502020204030204" pitchFamily="34" charset="0"/>
                <a:cs typeface="Times New Roman" panose="02020603050405020304" pitchFamily="18" charset="0"/>
              </a:rPr>
              <a:t>For Resident doctors on statutory leave, best practice would be to hold an ARCP close to the date of the leave starting and a further ARCP following their return, negating the need to record a ‘no review’ whilst they are not working. In some cases, the length of statutory leave may be such that taking this approach would breach the 15 months maximum interval between ARCPs. If this is the case recording a ‘no review’ is appropriate. </a:t>
            </a:r>
          </a:p>
          <a:p>
            <a:pPr>
              <a:lnSpc>
                <a:spcPct val="107000"/>
              </a:lnSpc>
              <a:spcAft>
                <a:spcPts val="800"/>
              </a:spcAft>
            </a:pPr>
            <a:r>
              <a:rPr lang="en-GB" sz="5100" kern="100" dirty="0">
                <a:effectLst/>
                <a:latin typeface="Calibri" panose="020F0502020204030204" pitchFamily="34" charset="0"/>
                <a:ea typeface="Calibri" panose="020F0502020204030204" pitchFamily="34" charset="0"/>
                <a:cs typeface="Times New Roman" panose="02020603050405020304" pitchFamily="18" charset="0"/>
              </a:rPr>
              <a:t>Where the ‘no review’ outcome is used panels should only use the N13 reason code (other reason) where no standard reason code is applicable. If a standard reason code can be used but there is a desire to make additional notes, which Turas cannot facilitate with standard codes, the programme administrator can record these comments in the Resident doctor file and the standard reason code can be selected in Turas. </a:t>
            </a:r>
          </a:p>
          <a:p>
            <a:endParaRPr lang="en-GB" dirty="0"/>
          </a:p>
        </p:txBody>
      </p:sp>
    </p:spTree>
    <p:extLst>
      <p:ext uri="{BB962C8B-B14F-4D97-AF65-F5344CB8AC3E}">
        <p14:creationId xmlns:p14="http://schemas.microsoft.com/office/powerpoint/2010/main" val="349816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BAD4-1F16-44DD-957D-D7BA375C69C5}"/>
              </a:ext>
            </a:extLst>
          </p:cNvPr>
          <p:cNvSpPr>
            <a:spLocks noGrp="1"/>
          </p:cNvSpPr>
          <p:nvPr>
            <p:ph type="title"/>
          </p:nvPr>
        </p:nvSpPr>
        <p:spPr>
          <a:xfrm>
            <a:off x="587959" y="502920"/>
            <a:ext cx="8534400" cy="1507067"/>
          </a:xfrm>
        </p:spPr>
        <p:txBody>
          <a:bodyPr/>
          <a:lstStyle/>
          <a:p>
            <a:r>
              <a:rPr lang="en-GB" dirty="0"/>
              <a:t>Outcomes 2 Management</a:t>
            </a:r>
          </a:p>
        </p:txBody>
      </p:sp>
      <p:sp>
        <p:nvSpPr>
          <p:cNvPr id="4" name="Content Placeholder 2">
            <a:extLst>
              <a:ext uri="{FF2B5EF4-FFF2-40B4-BE49-F238E27FC236}">
                <a16:creationId xmlns:a16="http://schemas.microsoft.com/office/drawing/2014/main" id="{12A5C7F6-FF35-4310-93F4-E17DF6983F6B}"/>
              </a:ext>
            </a:extLst>
          </p:cNvPr>
          <p:cNvSpPr>
            <a:spLocks noGrp="1"/>
          </p:cNvSpPr>
          <p:nvPr>
            <p:ph idx="1"/>
          </p:nvPr>
        </p:nvSpPr>
        <p:spPr>
          <a:xfrm>
            <a:off x="724851" y="1630496"/>
            <a:ext cx="10589472" cy="4946573"/>
          </a:xfrm>
        </p:spPr>
        <p:txBody>
          <a:bodyPr>
            <a:normAutofit/>
          </a:bodyPr>
          <a:lstStyle/>
          <a:p>
            <a:r>
              <a:rPr lang="en-GB" sz="2600" dirty="0">
                <a:solidFill>
                  <a:schemeClr val="tx1"/>
                </a:solidFill>
              </a:rPr>
              <a:t>Resident doctors should be aware of this likely outcomes before panel meeting (ES/TPD/FPD should advise and record)</a:t>
            </a:r>
          </a:p>
          <a:p>
            <a:r>
              <a:rPr lang="en-GB" sz="2600" dirty="0">
                <a:solidFill>
                  <a:schemeClr val="tx1"/>
                </a:solidFill>
              </a:rPr>
              <a:t>The panel should set SMART objectives with a review date</a:t>
            </a:r>
          </a:p>
          <a:p>
            <a:r>
              <a:rPr lang="en-GB" sz="2600" dirty="0"/>
              <a:t>Resident doctor</a:t>
            </a:r>
            <a:r>
              <a:rPr lang="en-GB" sz="2600" dirty="0">
                <a:solidFill>
                  <a:schemeClr val="tx1"/>
                </a:solidFill>
              </a:rPr>
              <a:t> should be advised of right to review decision</a:t>
            </a:r>
          </a:p>
          <a:p>
            <a:r>
              <a:rPr lang="en-GB" sz="2600" dirty="0">
                <a:solidFill>
                  <a:schemeClr val="tx1"/>
                </a:solidFill>
              </a:rPr>
              <a:t>Follow up educational/interim review </a:t>
            </a:r>
            <a:r>
              <a:rPr lang="en-GB" sz="2600" dirty="0"/>
              <a:t>where necessary should </a:t>
            </a:r>
            <a:r>
              <a:rPr lang="en-GB" sz="2600" dirty="0">
                <a:solidFill>
                  <a:schemeClr val="tx1"/>
                </a:solidFill>
              </a:rPr>
              <a:t>be undertaken by ES/TPD (this is not a formal ARCP and hence will not have an ARCP Outcome)</a:t>
            </a:r>
          </a:p>
          <a:p>
            <a:r>
              <a:rPr lang="en-GB" sz="2600" dirty="0">
                <a:solidFill>
                  <a:schemeClr val="tx1"/>
                </a:solidFill>
              </a:rPr>
              <a:t>Plan for ARCP at usual time</a:t>
            </a:r>
          </a:p>
          <a:p>
            <a:r>
              <a:rPr lang="en-GB" sz="2600" dirty="0">
                <a:solidFill>
                  <a:schemeClr val="tx1"/>
                </a:solidFill>
              </a:rPr>
              <a:t>Arrange earlier ARCP if concerns about progress towards objectives</a:t>
            </a:r>
          </a:p>
          <a:p>
            <a:endParaRPr lang="en-GB" dirty="0"/>
          </a:p>
          <a:p>
            <a:endParaRPr lang="en-GB" dirty="0"/>
          </a:p>
        </p:txBody>
      </p:sp>
      <p:pic>
        <p:nvPicPr>
          <p:cNvPr id="3" name="Object 4" descr="preencoded.png">
            <a:extLst>
              <a:ext uri="{FF2B5EF4-FFF2-40B4-BE49-F238E27FC236}">
                <a16:creationId xmlns:a16="http://schemas.microsoft.com/office/drawing/2014/main" id="{79364053-60D0-E355-8693-D045C46F7F47}"/>
              </a:ext>
            </a:extLst>
          </p:cNvPr>
          <p:cNvPicPr>
            <a:picLocks noChangeAspect="1"/>
          </p:cNvPicPr>
          <p:nvPr/>
        </p:nvPicPr>
        <p:blipFill>
          <a:blip r:embed="rId3"/>
          <a:stretch>
            <a:fillRect/>
          </a:stretch>
        </p:blipFill>
        <p:spPr>
          <a:xfrm>
            <a:off x="11171104" y="5872251"/>
            <a:ext cx="817568" cy="817568"/>
          </a:xfrm>
          <a:prstGeom prst="rect">
            <a:avLst/>
          </a:prstGeom>
        </p:spPr>
      </p:pic>
    </p:spTree>
    <p:extLst>
      <p:ext uri="{BB962C8B-B14F-4D97-AF65-F5344CB8AC3E}">
        <p14:creationId xmlns:p14="http://schemas.microsoft.com/office/powerpoint/2010/main" val="2819280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BAD4-1F16-44DD-957D-D7BA375C69C5}"/>
              </a:ext>
            </a:extLst>
          </p:cNvPr>
          <p:cNvSpPr>
            <a:spLocks noGrp="1"/>
          </p:cNvSpPr>
          <p:nvPr>
            <p:ph type="title"/>
          </p:nvPr>
        </p:nvSpPr>
        <p:spPr>
          <a:xfrm>
            <a:off x="587958" y="502921"/>
            <a:ext cx="9294171" cy="1193678"/>
          </a:xfrm>
        </p:spPr>
        <p:txBody>
          <a:bodyPr/>
          <a:lstStyle/>
          <a:p>
            <a:r>
              <a:rPr lang="en-GB" dirty="0"/>
              <a:t>Outcomes 3 and 4 Management</a:t>
            </a:r>
          </a:p>
        </p:txBody>
      </p:sp>
      <p:sp>
        <p:nvSpPr>
          <p:cNvPr id="4" name="Content Placeholder 2">
            <a:extLst>
              <a:ext uri="{FF2B5EF4-FFF2-40B4-BE49-F238E27FC236}">
                <a16:creationId xmlns:a16="http://schemas.microsoft.com/office/drawing/2014/main" id="{12A5C7F6-FF35-4310-93F4-E17DF6983F6B}"/>
              </a:ext>
            </a:extLst>
          </p:cNvPr>
          <p:cNvSpPr>
            <a:spLocks noGrp="1"/>
          </p:cNvSpPr>
          <p:nvPr>
            <p:ph idx="1"/>
          </p:nvPr>
        </p:nvSpPr>
        <p:spPr>
          <a:xfrm>
            <a:off x="736426" y="1619480"/>
            <a:ext cx="9737809" cy="5238520"/>
          </a:xfrm>
        </p:spPr>
        <p:txBody>
          <a:bodyPr>
            <a:noAutofit/>
          </a:bodyPr>
          <a:lstStyle/>
          <a:p>
            <a:r>
              <a:rPr lang="en-GB" sz="2600" dirty="0">
                <a:solidFill>
                  <a:schemeClr val="tx1"/>
                </a:solidFill>
              </a:rPr>
              <a:t>Resident doctors should be aware these are likely outcomes before panel meeting (ES/TPD/FPD should advise and record)</a:t>
            </a:r>
          </a:p>
          <a:p>
            <a:r>
              <a:rPr lang="en-GB" sz="2600" dirty="0">
                <a:solidFill>
                  <a:schemeClr val="tx1"/>
                </a:solidFill>
              </a:rPr>
              <a:t>Please seek advice from APGD if considering issuing outcome 3 or 4</a:t>
            </a:r>
          </a:p>
          <a:p>
            <a:r>
              <a:rPr lang="en-GB" sz="2600" dirty="0">
                <a:solidFill>
                  <a:schemeClr val="tx1"/>
                </a:solidFill>
              </a:rPr>
              <a:t>PG Dean/Deputy Dean should be consulted about </a:t>
            </a:r>
            <a:r>
              <a:rPr lang="en-GB" sz="2600" u="sng" dirty="0">
                <a:solidFill>
                  <a:schemeClr val="tx1"/>
                </a:solidFill>
              </a:rPr>
              <a:t>all outcome 3 and 4s </a:t>
            </a:r>
            <a:r>
              <a:rPr lang="en-GB" sz="2600" dirty="0">
                <a:solidFill>
                  <a:schemeClr val="tx1"/>
                </a:solidFill>
              </a:rPr>
              <a:t>regardless of programme</a:t>
            </a:r>
          </a:p>
          <a:p>
            <a:r>
              <a:rPr lang="en-GB" sz="2600" dirty="0">
                <a:solidFill>
                  <a:schemeClr val="tx1"/>
                </a:solidFill>
              </a:rPr>
              <a:t>Resident doctor should be advised of right to appeal</a:t>
            </a:r>
          </a:p>
          <a:p>
            <a:r>
              <a:rPr lang="en-GB" sz="2600" dirty="0">
                <a:solidFill>
                  <a:schemeClr val="tx1"/>
                </a:solidFill>
              </a:rPr>
              <a:t>Follow up formal ARCP is required following an outcome 3 at no longer than 6 months</a:t>
            </a:r>
          </a:p>
          <a:p>
            <a:endParaRPr lang="en-GB" dirty="0"/>
          </a:p>
          <a:p>
            <a:endParaRPr lang="en-GB" dirty="0"/>
          </a:p>
        </p:txBody>
      </p:sp>
      <p:pic>
        <p:nvPicPr>
          <p:cNvPr id="3" name="Object 4" descr="preencoded.png">
            <a:extLst>
              <a:ext uri="{FF2B5EF4-FFF2-40B4-BE49-F238E27FC236}">
                <a16:creationId xmlns:a16="http://schemas.microsoft.com/office/drawing/2014/main" id="{4380C720-E978-7005-7822-145DC91D57C6}"/>
              </a:ext>
            </a:extLst>
          </p:cNvPr>
          <p:cNvPicPr>
            <a:picLocks noChangeAspect="1"/>
          </p:cNvPicPr>
          <p:nvPr/>
        </p:nvPicPr>
        <p:blipFill>
          <a:blip r:embed="rId3"/>
          <a:stretch>
            <a:fillRect/>
          </a:stretch>
        </p:blipFill>
        <p:spPr>
          <a:xfrm>
            <a:off x="11049918" y="5751065"/>
            <a:ext cx="938754" cy="938754"/>
          </a:xfrm>
          <a:prstGeom prst="rect">
            <a:avLst/>
          </a:prstGeom>
        </p:spPr>
      </p:pic>
    </p:spTree>
    <p:extLst>
      <p:ext uri="{BB962C8B-B14F-4D97-AF65-F5344CB8AC3E}">
        <p14:creationId xmlns:p14="http://schemas.microsoft.com/office/powerpoint/2010/main" val="754139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877553" y="340863"/>
            <a:ext cx="3980886" cy="1507067"/>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LAT OUTCOMES</a:t>
            </a:r>
          </a:p>
        </p:txBody>
      </p:sp>
      <p:sp>
        <p:nvSpPr>
          <p:cNvPr id="9" name="TextBox 8">
            <a:extLst>
              <a:ext uri="{FF2B5EF4-FFF2-40B4-BE49-F238E27FC236}">
                <a16:creationId xmlns:a16="http://schemas.microsoft.com/office/drawing/2014/main" id="{D319BFF8-1979-4727-B41F-424A383B16D4}"/>
              </a:ext>
            </a:extLst>
          </p:cNvPr>
          <p:cNvSpPr txBox="1"/>
          <p:nvPr/>
        </p:nvSpPr>
        <p:spPr>
          <a:xfrm>
            <a:off x="684211" y="1421176"/>
            <a:ext cx="10380027" cy="4527932"/>
          </a:xfrm>
          <a:prstGeom prst="rect">
            <a:avLst/>
          </a:prstGeom>
        </p:spPr>
        <p:txBody>
          <a:bodyPr vert="horz" lIns="91440" tIns="45720" rIns="91440" bIns="45720" rtlCol="0" anchor="ctr">
            <a:normAutofit/>
          </a:bodyPr>
          <a:lstStyle/>
          <a:p>
            <a:pPr marL="274320" indent="-274320">
              <a:spcBef>
                <a:spcPct val="20000"/>
              </a:spcBef>
              <a:spcAft>
                <a:spcPts val="600"/>
              </a:spcAft>
              <a:buClr>
                <a:schemeClr val="tx1"/>
              </a:buClr>
              <a:buSzPct val="80000"/>
              <a:buFont typeface="Wingdings 3" panose="05040102010807070707" pitchFamily="18" charset="2"/>
              <a:buChar char=""/>
            </a:pPr>
            <a:r>
              <a:rPr lang="en-US" sz="2800" dirty="0"/>
              <a:t>Outcome 7.1 is equivalent to an Outcome 1</a:t>
            </a:r>
          </a:p>
          <a:p>
            <a:pPr marL="274320" indent="-274320">
              <a:spcBef>
                <a:spcPct val="20000"/>
              </a:spcBef>
              <a:spcAft>
                <a:spcPts val="600"/>
              </a:spcAft>
              <a:buClr>
                <a:schemeClr val="tx1"/>
              </a:buClr>
              <a:buSzPct val="80000"/>
              <a:buFont typeface="Wingdings 3" panose="05040102010807070707" pitchFamily="18" charset="2"/>
              <a:buChar char=""/>
            </a:pPr>
            <a:r>
              <a:rPr lang="en-US" sz="2800" dirty="0"/>
              <a:t>Outcome 7.2 is equivalent to an Outcome 2</a:t>
            </a:r>
          </a:p>
          <a:p>
            <a:pPr marL="274320" indent="-274320">
              <a:spcBef>
                <a:spcPct val="20000"/>
              </a:spcBef>
              <a:spcAft>
                <a:spcPts val="600"/>
              </a:spcAft>
              <a:buClr>
                <a:schemeClr val="tx1"/>
              </a:buClr>
              <a:buSzPct val="80000"/>
              <a:buFont typeface="Wingdings 3" panose="05040102010807070707" pitchFamily="18" charset="2"/>
              <a:buChar char=""/>
            </a:pPr>
            <a:r>
              <a:rPr lang="en-US" sz="2800" dirty="0"/>
              <a:t>Outcome 7.3 is equivalent to an Outcome 3</a:t>
            </a:r>
          </a:p>
          <a:p>
            <a:pPr marL="274320" indent="-274320">
              <a:spcBef>
                <a:spcPct val="20000"/>
              </a:spcBef>
              <a:spcAft>
                <a:spcPts val="600"/>
              </a:spcAft>
              <a:buClr>
                <a:schemeClr val="tx1"/>
              </a:buClr>
              <a:buSzPct val="80000"/>
              <a:buFont typeface="Wingdings 3" panose="05040102010807070707" pitchFamily="18" charset="2"/>
              <a:buChar char=""/>
            </a:pPr>
            <a:r>
              <a:rPr lang="en-US" sz="2800" dirty="0"/>
              <a:t>Outcome 7.4 is equivalent to an Outcome 5</a:t>
            </a:r>
          </a:p>
          <a:p>
            <a:pPr>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2" name="Object 4" descr="preencoded.png">
            <a:extLst>
              <a:ext uri="{FF2B5EF4-FFF2-40B4-BE49-F238E27FC236}">
                <a16:creationId xmlns:a16="http://schemas.microsoft.com/office/drawing/2014/main" id="{6E1984FA-F333-580D-8D37-0ECBB4FED99A}"/>
              </a:ext>
            </a:extLst>
          </p:cNvPr>
          <p:cNvPicPr>
            <a:picLocks noChangeAspect="1"/>
          </p:cNvPicPr>
          <p:nvPr/>
        </p:nvPicPr>
        <p:blipFill>
          <a:blip r:embed="rId3"/>
          <a:stretch>
            <a:fillRect/>
          </a:stretch>
        </p:blipFill>
        <p:spPr>
          <a:xfrm>
            <a:off x="10898142" y="5599289"/>
            <a:ext cx="1090530" cy="1090530"/>
          </a:xfrm>
          <a:prstGeom prst="rect">
            <a:avLst/>
          </a:prstGeom>
        </p:spPr>
      </p:pic>
    </p:spTree>
    <p:extLst>
      <p:ext uri="{BB962C8B-B14F-4D97-AF65-F5344CB8AC3E}">
        <p14:creationId xmlns:p14="http://schemas.microsoft.com/office/powerpoint/2010/main" val="3370418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03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DBCBAD4-1F16-44DD-957D-D7BA375C69C5}"/>
              </a:ext>
            </a:extLst>
          </p:cNvPr>
          <p:cNvSpPr>
            <a:spLocks noGrp="1"/>
          </p:cNvSpPr>
          <p:nvPr>
            <p:ph type="title"/>
          </p:nvPr>
        </p:nvSpPr>
        <p:spPr>
          <a:xfrm>
            <a:off x="648930" y="629267"/>
            <a:ext cx="9252154" cy="1016654"/>
          </a:xfrm>
        </p:spPr>
        <p:txBody>
          <a:bodyPr>
            <a:normAutofit/>
          </a:bodyPr>
          <a:lstStyle/>
          <a:p>
            <a:r>
              <a:rPr lang="en-GB" dirty="0"/>
              <a:t>Feedback in the ARCP process</a:t>
            </a:r>
          </a:p>
        </p:txBody>
      </p:sp>
      <p:sp>
        <p:nvSpPr>
          <p:cNvPr id="1033" name="Rectangle 103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GB"/>
          </a:p>
        </p:txBody>
      </p:sp>
      <p:sp>
        <p:nvSpPr>
          <p:cNvPr id="4" name="Content Placeholder 2">
            <a:extLst>
              <a:ext uri="{FF2B5EF4-FFF2-40B4-BE49-F238E27FC236}">
                <a16:creationId xmlns:a16="http://schemas.microsoft.com/office/drawing/2014/main" id="{12A5C7F6-FF35-4310-93F4-E17DF6983F6B}"/>
              </a:ext>
            </a:extLst>
          </p:cNvPr>
          <p:cNvSpPr>
            <a:spLocks noGrp="1"/>
          </p:cNvSpPr>
          <p:nvPr>
            <p:ph idx="1"/>
          </p:nvPr>
        </p:nvSpPr>
        <p:spPr>
          <a:xfrm>
            <a:off x="648931" y="2548281"/>
            <a:ext cx="5122606" cy="4178484"/>
          </a:xfrm>
        </p:spPr>
        <p:txBody>
          <a:bodyPr>
            <a:normAutofit lnSpcReduction="10000"/>
          </a:bodyPr>
          <a:lstStyle/>
          <a:p>
            <a:r>
              <a:rPr lang="en-GB" sz="2200" dirty="0">
                <a:solidFill>
                  <a:schemeClr val="bg1"/>
                </a:solidFill>
              </a:rPr>
              <a:t>Effective feedback promotes effective learning and a supportive culture</a:t>
            </a:r>
          </a:p>
          <a:p>
            <a:r>
              <a:rPr lang="en-GB" sz="2200" dirty="0">
                <a:solidFill>
                  <a:schemeClr val="bg1"/>
                </a:solidFill>
              </a:rPr>
              <a:t>Key principles:</a:t>
            </a:r>
          </a:p>
          <a:p>
            <a:pPr lvl="1"/>
            <a:r>
              <a:rPr lang="en-GB" sz="2200" dirty="0">
                <a:solidFill>
                  <a:schemeClr val="bg1"/>
                </a:solidFill>
              </a:rPr>
              <a:t>Specific vs general </a:t>
            </a:r>
          </a:p>
          <a:p>
            <a:pPr lvl="1"/>
            <a:r>
              <a:rPr lang="en-GB" sz="2200" dirty="0">
                <a:solidFill>
                  <a:schemeClr val="bg1"/>
                </a:solidFill>
              </a:rPr>
              <a:t>Objective vs subjective language</a:t>
            </a:r>
          </a:p>
          <a:p>
            <a:pPr lvl="1"/>
            <a:r>
              <a:rPr lang="en-GB" sz="2200" dirty="0">
                <a:solidFill>
                  <a:schemeClr val="bg1"/>
                </a:solidFill>
              </a:rPr>
              <a:t>Realistic vs unrealistic suggestions</a:t>
            </a:r>
          </a:p>
          <a:p>
            <a:pPr lvl="1"/>
            <a:r>
              <a:rPr lang="en-GB" sz="2200" dirty="0">
                <a:solidFill>
                  <a:schemeClr val="bg1"/>
                </a:solidFill>
              </a:rPr>
              <a:t>Delivered as close to ARCP date as possible</a:t>
            </a:r>
          </a:p>
          <a:p>
            <a:endParaRPr lang="en-GB" dirty="0">
              <a:solidFill>
                <a:schemeClr val="bg1"/>
              </a:solidFill>
            </a:endParaRPr>
          </a:p>
        </p:txBody>
      </p:sp>
      <p:pic>
        <p:nvPicPr>
          <p:cNvPr id="1026" name="Picture 2" descr="Feedback - Free of Charge Creative Commons Green Highway sign image">
            <a:extLst>
              <a:ext uri="{FF2B5EF4-FFF2-40B4-BE49-F238E27FC236}">
                <a16:creationId xmlns:a16="http://schemas.microsoft.com/office/drawing/2014/main" id="{4D97D8FC-F50F-4540-977B-ECA765311F8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1916" y="2559809"/>
            <a:ext cx="5451627" cy="363896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517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DBCBAD4-1F16-44DD-957D-D7BA375C69C5}"/>
              </a:ext>
            </a:extLst>
          </p:cNvPr>
          <p:cNvSpPr>
            <a:spLocks noGrp="1"/>
          </p:cNvSpPr>
          <p:nvPr>
            <p:ph type="title"/>
          </p:nvPr>
        </p:nvSpPr>
        <p:spPr>
          <a:xfrm>
            <a:off x="648930" y="629267"/>
            <a:ext cx="9252154" cy="1016654"/>
          </a:xfrm>
        </p:spPr>
        <p:txBody>
          <a:bodyPr>
            <a:normAutofit/>
          </a:bodyPr>
          <a:lstStyle/>
          <a:p>
            <a:r>
              <a:rPr lang="en-GB">
                <a:solidFill>
                  <a:srgbClr val="EBEBEB"/>
                </a:solidFill>
              </a:rPr>
              <a:t>Feedback in the ARCP Process</a:t>
            </a:r>
          </a:p>
        </p:txBody>
      </p:sp>
      <p:sp>
        <p:nvSpPr>
          <p:cNvPr id="14" name="Rectangle 13">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Freeform: Shape 15">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GB"/>
          </a:p>
        </p:txBody>
      </p:sp>
      <p:graphicFrame>
        <p:nvGraphicFramePr>
          <p:cNvPr id="6" name="Content Placeholder 2">
            <a:extLst>
              <a:ext uri="{FF2B5EF4-FFF2-40B4-BE49-F238E27FC236}">
                <a16:creationId xmlns:a16="http://schemas.microsoft.com/office/drawing/2014/main" id="{B41DFAA5-BAA7-A8D3-F793-AD2479AEE40C}"/>
              </a:ext>
            </a:extLst>
          </p:cNvPr>
          <p:cNvGraphicFramePr>
            <a:graphicFrameLocks noGrp="1"/>
          </p:cNvGraphicFramePr>
          <p:nvPr>
            <p:ph idx="1"/>
            <p:extLst>
              <p:ext uri="{D42A27DB-BD31-4B8C-83A1-F6EECF244321}">
                <p14:modId xmlns:p14="http://schemas.microsoft.com/office/powerpoint/2010/main" val="991507476"/>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160679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3C2D-87C8-46BF-BE84-BD997D5D1EEA}"/>
              </a:ext>
            </a:extLst>
          </p:cNvPr>
          <p:cNvSpPr>
            <a:spLocks noGrp="1"/>
          </p:cNvSpPr>
          <p:nvPr>
            <p:ph type="ctrTitle"/>
          </p:nvPr>
        </p:nvSpPr>
        <p:spPr>
          <a:xfrm>
            <a:off x="1154955" y="1447801"/>
            <a:ext cx="8825658" cy="2479516"/>
          </a:xfrm>
        </p:spPr>
        <p:txBody>
          <a:bodyPr/>
          <a:lstStyle/>
          <a:p>
            <a:r>
              <a:rPr lang="en-GB" b="1" dirty="0"/>
              <a:t>Scenarios</a:t>
            </a:r>
          </a:p>
        </p:txBody>
      </p:sp>
      <p:sp>
        <p:nvSpPr>
          <p:cNvPr id="3" name="Subtitle 2">
            <a:extLst>
              <a:ext uri="{FF2B5EF4-FFF2-40B4-BE49-F238E27FC236}">
                <a16:creationId xmlns:a16="http://schemas.microsoft.com/office/drawing/2014/main" id="{34C004D5-9145-4FA6-B54C-C4054C06850B}"/>
              </a:ext>
            </a:extLst>
          </p:cNvPr>
          <p:cNvSpPr>
            <a:spLocks noGrp="1"/>
          </p:cNvSpPr>
          <p:nvPr>
            <p:ph type="subTitle" idx="1"/>
          </p:nvPr>
        </p:nvSpPr>
        <p:spPr>
          <a:xfrm>
            <a:off x="1154955" y="3927317"/>
            <a:ext cx="8825658" cy="1711483"/>
          </a:xfrm>
        </p:spPr>
        <p:txBody>
          <a:bodyPr>
            <a:normAutofit/>
          </a:bodyPr>
          <a:lstStyle/>
          <a:p>
            <a:r>
              <a:rPr lang="en-GB" sz="3200" dirty="0">
                <a:solidFill>
                  <a:schemeClr val="tx1"/>
                </a:solidFill>
              </a:rPr>
              <a:t>2026</a:t>
            </a:r>
          </a:p>
        </p:txBody>
      </p:sp>
      <p:pic>
        <p:nvPicPr>
          <p:cNvPr id="4" name="Object 4" descr="preencoded.png">
            <a:extLst>
              <a:ext uri="{FF2B5EF4-FFF2-40B4-BE49-F238E27FC236}">
                <a16:creationId xmlns:a16="http://schemas.microsoft.com/office/drawing/2014/main" id="{F97206B7-E85E-416D-B252-419E2830238A}"/>
              </a:ext>
            </a:extLst>
          </p:cNvPr>
          <p:cNvPicPr>
            <a:picLocks noChangeAspect="1"/>
          </p:cNvPicPr>
          <p:nvPr/>
        </p:nvPicPr>
        <p:blipFill>
          <a:blip r:embed="rId3"/>
          <a:stretch>
            <a:fillRect/>
          </a:stretch>
        </p:blipFill>
        <p:spPr>
          <a:xfrm>
            <a:off x="9509157" y="4210304"/>
            <a:ext cx="2479516" cy="2479516"/>
          </a:xfrm>
          <a:prstGeom prst="rect">
            <a:avLst/>
          </a:prstGeom>
        </p:spPr>
      </p:pic>
      <p:sp>
        <p:nvSpPr>
          <p:cNvPr id="6" name="Object 5">
            <a:extLst>
              <a:ext uri="{FF2B5EF4-FFF2-40B4-BE49-F238E27FC236}">
                <a16:creationId xmlns:a16="http://schemas.microsoft.com/office/drawing/2014/main" id="{FB288F75-C8DA-498B-B85B-B223EA91E0C7}"/>
              </a:ext>
            </a:extLst>
          </p:cNvPr>
          <p:cNvSpPr txBox="1"/>
          <p:nvPr/>
        </p:nvSpPr>
        <p:spPr>
          <a:xfrm>
            <a:off x="1047750" y="280035"/>
            <a:ext cx="7285732" cy="571500"/>
          </a:xfrm>
          <a:prstGeom prst="rect">
            <a:avLst/>
          </a:prstGeom>
          <a:noFill/>
        </p:spPr>
        <p:txBody>
          <a:bodyPr wrap="square" rtlCol="0" anchor="ctr"/>
          <a:lstStyle/>
          <a:p>
            <a:pPr>
              <a:lnSpc>
                <a:spcPts val="4512"/>
              </a:lnSpc>
            </a:pPr>
            <a:r>
              <a:rPr lang="en-US" sz="3744" dirty="0">
                <a:solidFill>
                  <a:srgbClr val="FFFFFF"/>
                </a:solidFill>
                <a:latin typeface="Source Sans Pro" panose="020B0503030403020204" pitchFamily="34" charset="0"/>
                <a:ea typeface="Source Sans Pro" panose="020B0503030403020204" pitchFamily="34" charset="0"/>
                <a:cs typeface="Montserrat" pitchFamily="34" charset="-120"/>
              </a:rPr>
              <a:t>Scotland Deanery</a:t>
            </a:r>
            <a:endParaRPr lang="en-US" sz="432"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14922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17E9-8C4A-5C00-532D-69A25F179869}"/>
              </a:ext>
            </a:extLst>
          </p:cNvPr>
          <p:cNvSpPr>
            <a:spLocks noGrp="1"/>
          </p:cNvSpPr>
          <p:nvPr>
            <p:ph type="title"/>
          </p:nvPr>
        </p:nvSpPr>
        <p:spPr/>
        <p:txBody>
          <a:bodyPr/>
          <a:lstStyle/>
          <a:p>
            <a:r>
              <a:rPr lang="en-GB" dirty="0"/>
              <a:t>Resident doctor REVIEW </a:t>
            </a:r>
          </a:p>
        </p:txBody>
      </p:sp>
      <p:sp>
        <p:nvSpPr>
          <p:cNvPr id="3" name="Content Placeholder 2">
            <a:extLst>
              <a:ext uri="{FF2B5EF4-FFF2-40B4-BE49-F238E27FC236}">
                <a16:creationId xmlns:a16="http://schemas.microsoft.com/office/drawing/2014/main" id="{3199B3F2-76C0-FB91-6EBD-EBAF5D6A37BC}"/>
              </a:ext>
            </a:extLst>
          </p:cNvPr>
          <p:cNvSpPr>
            <a:spLocks noGrp="1"/>
          </p:cNvSpPr>
          <p:nvPr>
            <p:ph idx="1"/>
          </p:nvPr>
        </p:nvSpPr>
        <p:spPr/>
        <p:txBody>
          <a:bodyPr/>
          <a:lstStyle/>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They have achieved  the curricular requirements. SOAR and absence declarations are submitted:</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Outcome 1 (or Outcome 6 if applicable)</a:t>
            </a:r>
          </a:p>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They have not met the curricular requirements:</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Outcome 2 or 3 depending upon whether additional time required</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Panel may also consider outcome 4 depending on previous history of Resident doctor progression. </a:t>
            </a:r>
          </a:p>
          <a:p>
            <a:endParaRPr lang="en-GB" dirty="0"/>
          </a:p>
        </p:txBody>
      </p:sp>
    </p:spTree>
    <p:extLst>
      <p:ext uri="{BB962C8B-B14F-4D97-AF65-F5344CB8AC3E}">
        <p14:creationId xmlns:p14="http://schemas.microsoft.com/office/powerpoint/2010/main" val="1222057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20" name="Picture 19">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 name="Rectangle 23">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4"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6" name="Object 5"/>
          <p:cNvSpPr txBox="1"/>
          <p:nvPr/>
        </p:nvSpPr>
        <p:spPr>
          <a:xfrm>
            <a:off x="806195" y="804672"/>
            <a:ext cx="3521359" cy="5248656"/>
          </a:xfrm>
          <a:prstGeom prst="rect">
            <a:avLst/>
          </a:prstGeom>
        </p:spPr>
        <p:txBody>
          <a:bodyPr vert="horz" lIns="91440" tIns="45720" rIns="91440" bIns="45720" rtlCol="0" anchor="ctr">
            <a:normAutofit/>
          </a:bodyPr>
          <a:lstStyle/>
          <a:p>
            <a:pPr algn="ctr">
              <a:spcBef>
                <a:spcPct val="0"/>
              </a:spcBef>
              <a:spcAft>
                <a:spcPts val="600"/>
              </a:spcAft>
            </a:pPr>
            <a:r>
              <a:rPr lang="en-US" sz="4200" b="0" i="0" kern="1200" cap="all" dirty="0">
                <a:ln w="3175" cmpd="sng">
                  <a:noFill/>
                </a:ln>
                <a:solidFill>
                  <a:schemeClr val="tx2"/>
                </a:solidFill>
                <a:latin typeface="+mj-lt"/>
                <a:ea typeface="+mj-ea"/>
                <a:cs typeface="+mj-cs"/>
              </a:rPr>
              <a:t>Key features for 2026</a:t>
            </a:r>
          </a:p>
        </p:txBody>
      </p:sp>
      <p:sp>
        <p:nvSpPr>
          <p:cNvPr id="9" name="TextBox 8">
            <a:extLst>
              <a:ext uri="{FF2B5EF4-FFF2-40B4-BE49-F238E27FC236}">
                <a16:creationId xmlns:a16="http://schemas.microsoft.com/office/drawing/2014/main" id="{D319BFF8-1979-4727-B41F-424A383B16D4}"/>
              </a:ext>
            </a:extLst>
          </p:cNvPr>
          <p:cNvSpPr txBox="1"/>
          <p:nvPr/>
        </p:nvSpPr>
        <p:spPr>
          <a:xfrm>
            <a:off x="4975861" y="1014985"/>
            <a:ext cx="6399930" cy="5606152"/>
          </a:xfrm>
          <a:prstGeom prst="rect">
            <a:avLst/>
          </a:prstGeom>
        </p:spPr>
        <p:txBody>
          <a:bodyPr vert="horz" lIns="91440" tIns="45720" rIns="91440" bIns="45720" rtlCol="0" anchor="ctr">
            <a:normAutofit/>
          </a:bodyPr>
          <a:lstStyle/>
          <a:p>
            <a:pPr marL="457200" indent="-2286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457200" indent="-228600">
              <a:spcBef>
                <a:spcPts val="1000"/>
              </a:spcBef>
              <a:buClr>
                <a:schemeClr val="bg2">
                  <a:lumMod val="40000"/>
                  <a:lumOff val="60000"/>
                </a:schemeClr>
              </a:buClr>
              <a:buSzPct val="80000"/>
              <a:buFont typeface="Wingdings 3" charset="2"/>
              <a:buChar char=""/>
            </a:pPr>
            <a:r>
              <a:rPr lang="en-US" sz="2400" dirty="0">
                <a:latin typeface="+mj-lt"/>
                <a:ea typeface="+mj-ea"/>
                <a:cs typeface="+mj-cs"/>
              </a:rPr>
              <a:t>Gold Guide V10 and information on ARCP outcomes</a:t>
            </a:r>
          </a:p>
          <a:p>
            <a:pPr marL="457200" indent="-228600">
              <a:spcBef>
                <a:spcPts val="1000"/>
              </a:spcBef>
              <a:buClr>
                <a:schemeClr val="bg2">
                  <a:lumMod val="40000"/>
                  <a:lumOff val="60000"/>
                </a:schemeClr>
              </a:buClr>
              <a:buSzPct val="80000"/>
              <a:buFont typeface="Wingdings 3" charset="2"/>
              <a:buChar char=""/>
            </a:pPr>
            <a:endParaRPr lang="en-US" sz="2400" dirty="0">
              <a:latin typeface="+mj-lt"/>
              <a:ea typeface="+mj-ea"/>
              <a:cs typeface="+mj-cs"/>
            </a:endParaRPr>
          </a:p>
          <a:p>
            <a:pPr marL="457200" indent="-228600">
              <a:spcBef>
                <a:spcPts val="1000"/>
              </a:spcBef>
              <a:buClr>
                <a:schemeClr val="bg2">
                  <a:lumMod val="40000"/>
                  <a:lumOff val="60000"/>
                </a:schemeClr>
              </a:buClr>
              <a:buSzPct val="80000"/>
              <a:buFont typeface="Wingdings 3" charset="2"/>
              <a:buChar char=""/>
            </a:pPr>
            <a:r>
              <a:rPr lang="en-US" sz="2400" dirty="0">
                <a:latin typeface="+mj-lt"/>
                <a:ea typeface="+mj-ea"/>
                <a:cs typeface="+mj-cs"/>
              </a:rPr>
              <a:t>All panel members must be aware of updated Deanery Policy</a:t>
            </a:r>
          </a:p>
          <a:p>
            <a:pPr marL="457200" indent="-228600">
              <a:spcBef>
                <a:spcPts val="1000"/>
              </a:spcBef>
              <a:buClr>
                <a:schemeClr val="bg2">
                  <a:lumMod val="40000"/>
                  <a:lumOff val="60000"/>
                </a:schemeClr>
              </a:buClr>
              <a:buSzPct val="80000"/>
              <a:buFont typeface="Wingdings 3" charset="2"/>
              <a:buChar char=""/>
            </a:pPr>
            <a:endParaRPr lang="en-US" sz="2400" dirty="0">
              <a:latin typeface="+mj-lt"/>
              <a:ea typeface="+mj-ea"/>
              <a:cs typeface="+mj-cs"/>
            </a:endParaRPr>
          </a:p>
          <a:p>
            <a:pPr marL="457200" indent="-228600">
              <a:spcBef>
                <a:spcPts val="1000"/>
              </a:spcBef>
              <a:buClr>
                <a:schemeClr val="bg2">
                  <a:lumMod val="40000"/>
                  <a:lumOff val="60000"/>
                </a:schemeClr>
              </a:buClr>
              <a:buSzPct val="80000"/>
              <a:buFont typeface="Wingdings 3" charset="2"/>
              <a:buChar char=""/>
            </a:pPr>
            <a:r>
              <a:rPr lang="en-US" sz="2400" dirty="0">
                <a:latin typeface="+mj-lt"/>
                <a:ea typeface="+mj-ea"/>
                <a:cs typeface="+mj-cs"/>
              </a:rPr>
              <a:t>All panel members must have up to date EDI training</a:t>
            </a:r>
          </a:p>
          <a:p>
            <a:pPr marL="457200" indent="-228600">
              <a:spcBef>
                <a:spcPts val="1000"/>
              </a:spcBef>
              <a:buClr>
                <a:schemeClr val="bg2">
                  <a:lumMod val="40000"/>
                  <a:lumOff val="60000"/>
                </a:schemeClr>
              </a:buClr>
              <a:buSzPct val="80000"/>
              <a:buFont typeface="Wingdings 3" charset="2"/>
              <a:buChar char=""/>
            </a:pPr>
            <a:endParaRPr lang="en-US" sz="2400" dirty="0">
              <a:latin typeface="+mj-lt"/>
              <a:ea typeface="+mj-ea"/>
              <a:cs typeface="+mj-cs"/>
            </a:endParaRPr>
          </a:p>
          <a:p>
            <a:pPr marL="457200" indent="-228600">
              <a:spcBef>
                <a:spcPts val="1000"/>
              </a:spcBef>
              <a:buClr>
                <a:schemeClr val="bg2">
                  <a:lumMod val="40000"/>
                  <a:lumOff val="60000"/>
                </a:schemeClr>
              </a:buClr>
              <a:buSzPct val="80000"/>
              <a:buFont typeface="Wingdings 3" charset="2"/>
              <a:buChar char=""/>
            </a:pPr>
            <a:r>
              <a:rPr lang="en-US" sz="2400" dirty="0">
                <a:latin typeface="+mj-lt"/>
                <a:ea typeface="+mj-ea"/>
                <a:cs typeface="+mj-cs"/>
              </a:rPr>
              <a:t>Panels will remain virtual and remain as per 2025.</a:t>
            </a:r>
          </a:p>
          <a:p>
            <a:pPr marL="228600">
              <a:spcBef>
                <a:spcPts val="1000"/>
              </a:spcBef>
              <a:buClr>
                <a:schemeClr val="bg2">
                  <a:lumMod val="40000"/>
                  <a:lumOff val="60000"/>
                </a:schemeClr>
              </a:buClr>
              <a:buSzPct val="80000"/>
            </a:pPr>
            <a:endParaRPr lang="en-US" sz="2400" dirty="0">
              <a:latin typeface="+mj-lt"/>
              <a:ea typeface="+mj-ea"/>
              <a:cs typeface="+mj-cs"/>
            </a:endParaRPr>
          </a:p>
          <a:p>
            <a:pPr marL="274320" indent="-2286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indent="-2286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dirty="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dirty="0"/>
              <a:t>      </a:t>
            </a:r>
          </a:p>
        </p:txBody>
      </p:sp>
    </p:spTree>
    <p:extLst>
      <p:ext uri="{BB962C8B-B14F-4D97-AF65-F5344CB8AC3E}">
        <p14:creationId xmlns:p14="http://schemas.microsoft.com/office/powerpoint/2010/main" val="2369020257"/>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 xmlns:mv="urn:schemas-microsoft-com:mac:vml">
      <mp:transition xmlns:mp="http://schemas.microsoft.com/office/mac/powerpoint/2008/main" spd="slow" advTm="6023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duotone>
              <a:schemeClr val="bg2">
                <a:shade val="45000"/>
                <a:satMod val="135000"/>
              </a:schemeClr>
              <a:prstClr val="white"/>
            </a:duotone>
            <a:alphaModFix amt="15000"/>
          </a:blip>
          <a:srcRect/>
          <a:stretch/>
        </p:blipFill>
        <p:spPr>
          <a:xfrm>
            <a:off x="20" y="10"/>
            <a:ext cx="12191980" cy="6857990"/>
          </a:xfrm>
          <a:prstGeom prst="rect">
            <a:avLst/>
          </a:prstGeom>
        </p:spPr>
      </p:pic>
      <p:sp>
        <p:nvSpPr>
          <p:cNvPr id="6" name="Object 5"/>
          <p:cNvSpPr txBox="1"/>
          <p:nvPr/>
        </p:nvSpPr>
        <p:spPr>
          <a:xfrm>
            <a:off x="425302" y="0"/>
            <a:ext cx="10313056" cy="1507067"/>
          </a:xfrm>
          <a:prstGeom prst="rect">
            <a:avLst/>
          </a:prstGeom>
        </p:spPr>
        <p:txBody>
          <a:bodyPr vert="horz" lIns="91440" tIns="45720" rIns="91440" bIns="45720" rtlCol="0" anchor="ctr">
            <a:normAutofit/>
          </a:bodyPr>
          <a:lstStyle/>
          <a:p>
            <a:pPr>
              <a:spcBef>
                <a:spcPct val="0"/>
              </a:spcBef>
              <a:spcAft>
                <a:spcPts val="600"/>
              </a:spcAft>
            </a:pPr>
            <a:r>
              <a:rPr lang="en-US" sz="3600" cap="all">
                <a:ln w="3175" cmpd="sng">
                  <a:noFill/>
                </a:ln>
                <a:latin typeface="+mj-lt"/>
                <a:ea typeface="+mj-ea"/>
                <a:cs typeface="+mj-cs"/>
              </a:rPr>
              <a:t>Previous outcome 2 or 3</a:t>
            </a:r>
          </a:p>
        </p:txBody>
      </p:sp>
      <p:sp>
        <p:nvSpPr>
          <p:cNvPr id="9" name="TextBox 8">
            <a:extLst>
              <a:ext uri="{FF2B5EF4-FFF2-40B4-BE49-F238E27FC236}">
                <a16:creationId xmlns:a16="http://schemas.microsoft.com/office/drawing/2014/main" id="{D319BFF8-1979-4727-B41F-424A383B16D4}"/>
              </a:ext>
            </a:extLst>
          </p:cNvPr>
          <p:cNvSpPr txBox="1"/>
          <p:nvPr/>
        </p:nvSpPr>
        <p:spPr>
          <a:xfrm>
            <a:off x="425302" y="2357610"/>
            <a:ext cx="10638937" cy="4530711"/>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marL="274320" indent="-274320">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marL="274320" indent="-274320">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marL="274320" indent="-274320">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p:txBody>
      </p:sp>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4" name="Object 4" descr="preencoded.png">
            <a:extLst>
              <a:ext uri="{FF2B5EF4-FFF2-40B4-BE49-F238E27FC236}">
                <a16:creationId xmlns:a16="http://schemas.microsoft.com/office/drawing/2014/main" id="{48ACB8A6-B98B-D493-EFC7-84D07BDCE4F7}"/>
              </a:ext>
            </a:extLst>
          </p:cNvPr>
          <p:cNvPicPr>
            <a:picLocks noChangeAspect="1"/>
          </p:cNvPicPr>
          <p:nvPr/>
        </p:nvPicPr>
        <p:blipFill>
          <a:blip r:embed="rId4"/>
          <a:stretch>
            <a:fillRect/>
          </a:stretch>
        </p:blipFill>
        <p:spPr>
          <a:xfrm>
            <a:off x="11064238" y="5765385"/>
            <a:ext cx="924433" cy="924433"/>
          </a:xfrm>
          <a:prstGeom prst="rect">
            <a:avLst/>
          </a:prstGeom>
        </p:spPr>
      </p:pic>
      <p:sp>
        <p:nvSpPr>
          <p:cNvPr id="8" name="TextBox 7">
            <a:extLst>
              <a:ext uri="{FF2B5EF4-FFF2-40B4-BE49-F238E27FC236}">
                <a16:creationId xmlns:a16="http://schemas.microsoft.com/office/drawing/2014/main" id="{12B2C95E-7DAC-E92E-E80B-2231F05DDE60}"/>
              </a:ext>
            </a:extLst>
          </p:cNvPr>
          <p:cNvSpPr txBox="1"/>
          <p:nvPr/>
        </p:nvSpPr>
        <p:spPr>
          <a:xfrm>
            <a:off x="631318" y="1777314"/>
            <a:ext cx="10638937" cy="4087273"/>
          </a:xfrm>
          <a:prstGeom prst="rect">
            <a:avLst/>
          </a:prstGeom>
          <a:noFill/>
        </p:spPr>
        <p:txBody>
          <a:bodyPr wrap="square">
            <a:spAutoFit/>
          </a:bodyPr>
          <a:lstStyle/>
          <a:p>
            <a:pPr marL="274320" indent="-274320">
              <a:spcBef>
                <a:spcPct val="20000"/>
              </a:spcBef>
              <a:spcAft>
                <a:spcPts val="600"/>
              </a:spcAft>
              <a:buClr>
                <a:schemeClr val="tx1"/>
              </a:buClr>
              <a:buSzPct val="80000"/>
              <a:buFont typeface="Wingdings 3" panose="05040102010807070707" pitchFamily="18" charset="2"/>
              <a:buChar char=""/>
            </a:pPr>
            <a:r>
              <a:rPr lang="en-US" sz="2400" dirty="0"/>
              <a:t>Resident doctor issued an outcome 2 or 3 at their last ARCP.  They have only </a:t>
            </a:r>
            <a:r>
              <a:rPr lang="en-US" sz="2400" u="sng" dirty="0"/>
              <a:t>partially met</a:t>
            </a:r>
            <a:r>
              <a:rPr lang="en-US" sz="2400" dirty="0"/>
              <a:t> the requirements from the last panel. Supervisors report shows improvement. SOAR and absence declarations are submitted: </a:t>
            </a:r>
          </a:p>
          <a:p>
            <a:pPr marL="731520" lvl="1" indent="-274320">
              <a:spcBef>
                <a:spcPct val="20000"/>
              </a:spcBef>
              <a:spcAft>
                <a:spcPts val="600"/>
              </a:spcAft>
              <a:buClr>
                <a:schemeClr val="tx1"/>
              </a:buClr>
              <a:buSzPct val="80000"/>
              <a:buFont typeface="Wingdings 3" panose="05040102010807070707" pitchFamily="18" charset="2"/>
              <a:buChar char=""/>
            </a:pPr>
            <a:r>
              <a:rPr lang="en-US" sz="2400" dirty="0"/>
              <a:t>Outcome 2, 3 or 4 depending upon the stage of training and previous extension time.</a:t>
            </a:r>
          </a:p>
          <a:p>
            <a:pPr marL="731520" lvl="1" indent="-274320">
              <a:spcBef>
                <a:spcPct val="20000"/>
              </a:spcBef>
              <a:spcAft>
                <a:spcPts val="600"/>
              </a:spcAft>
              <a:buClr>
                <a:schemeClr val="tx1"/>
              </a:buClr>
              <a:buSzPct val="80000"/>
              <a:buFont typeface="Wingdings 3" panose="05040102010807070707" pitchFamily="18" charset="2"/>
              <a:buChar char=""/>
            </a:pPr>
            <a:r>
              <a:rPr lang="en-US" sz="2400" dirty="0"/>
              <a:t>Issue of outcome 3 or 4 must be discussed with the Postgraduate Dean/ Deputy Postgraduate Dean who is lead for the specialty grouping prior to confirmation on Turas &amp; communication to the Resident doctor</a:t>
            </a:r>
            <a:endParaRPr lang="en-US" sz="1700" dirty="0">
              <a:solidFill>
                <a:schemeClr val="bg2">
                  <a:lumMod val="75000"/>
                </a:schemeClr>
              </a:solidFill>
            </a:endParaRPr>
          </a:p>
        </p:txBody>
      </p:sp>
    </p:spTree>
    <p:extLst>
      <p:ext uri="{BB962C8B-B14F-4D97-AF65-F5344CB8AC3E}">
        <p14:creationId xmlns:p14="http://schemas.microsoft.com/office/powerpoint/2010/main" val="3498930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473725" y="126945"/>
            <a:ext cx="2457627" cy="1507067"/>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SOAR</a:t>
            </a:r>
          </a:p>
        </p:txBody>
      </p:sp>
      <p:sp>
        <p:nvSpPr>
          <p:cNvPr id="9" name="TextBox 8">
            <a:extLst>
              <a:ext uri="{FF2B5EF4-FFF2-40B4-BE49-F238E27FC236}">
                <a16:creationId xmlns:a16="http://schemas.microsoft.com/office/drawing/2014/main" id="{D319BFF8-1979-4727-B41F-424A383B16D4}"/>
              </a:ext>
            </a:extLst>
          </p:cNvPr>
          <p:cNvSpPr txBox="1"/>
          <p:nvPr/>
        </p:nvSpPr>
        <p:spPr>
          <a:xfrm>
            <a:off x="396607" y="1014984"/>
            <a:ext cx="11510580" cy="5385816"/>
          </a:xfrm>
          <a:prstGeom prst="rect">
            <a:avLst/>
          </a:prstGeom>
        </p:spPr>
        <p:txBody>
          <a:bodyPr vert="horz" lIns="91440" tIns="45720" rIns="91440" bIns="45720" rtlCol="0" anchor="ctr">
            <a:normAutofit lnSpcReduction="10000"/>
          </a:bodyPr>
          <a:lstStyle/>
          <a:p>
            <a:pPr>
              <a:lnSpc>
                <a:spcPct val="90000"/>
              </a:lnSpc>
              <a:spcBef>
                <a:spcPct val="20000"/>
              </a:spcBef>
              <a:spcAft>
                <a:spcPts val="600"/>
              </a:spcAft>
              <a:buClr>
                <a:schemeClr val="tx1"/>
              </a:buClr>
              <a:buSzPct val="80000"/>
            </a:pPr>
            <a:endParaRPr lang="en-US" sz="2000" dirty="0">
              <a:solidFill>
                <a:schemeClr val="bg2">
                  <a:lumMod val="75000"/>
                </a:schemeClr>
              </a:solidFill>
            </a:endParaRPr>
          </a:p>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Resident doctor has met the curricular requirements. They have not submitted their SOAR declaration.</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Outcome 5.</a:t>
            </a:r>
          </a:p>
          <a:p>
            <a:pPr marL="274320" indent="-274320">
              <a:lnSpc>
                <a:spcPct val="90000"/>
              </a:lnSpc>
              <a:spcBef>
                <a:spcPct val="20000"/>
              </a:spcBef>
              <a:spcAft>
                <a:spcPts val="600"/>
              </a:spcAft>
              <a:buClr>
                <a:schemeClr val="tx1"/>
              </a:buClr>
              <a:buSzPct val="80000"/>
              <a:buFont typeface="Wingdings 3" panose="05040102010807070707" pitchFamily="18" charset="2"/>
              <a:buChar char=""/>
            </a:pPr>
            <a:endParaRPr lang="en-US" sz="2000" dirty="0"/>
          </a:p>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Resident doctor submits the SOAR declaration within the 2 week deadline. </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Panel Chair awards Outcome 1.</a:t>
            </a:r>
          </a:p>
          <a:p>
            <a:pPr marL="274320" indent="-274320">
              <a:lnSpc>
                <a:spcPct val="90000"/>
              </a:lnSpc>
              <a:spcBef>
                <a:spcPct val="20000"/>
              </a:spcBef>
              <a:spcAft>
                <a:spcPts val="600"/>
              </a:spcAft>
              <a:buClr>
                <a:schemeClr val="tx1"/>
              </a:buClr>
              <a:buSzPct val="80000"/>
              <a:buFont typeface="Wingdings 3" panose="05040102010807070707" pitchFamily="18" charset="2"/>
              <a:buChar char=""/>
            </a:pPr>
            <a:endParaRPr lang="en-US" sz="2000" dirty="0"/>
          </a:p>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Resident doctor fails to submit the SOAR declaration within the 2 week deadline. </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Resident doctor will be invited to attend a support meeting with Postgraduate Dean/Deputy Dean or nominated deputy usually APGD/AD. </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Panel chair will select from the following options </a:t>
            </a:r>
          </a:p>
          <a:p>
            <a:pPr marL="1188720" lvl="2"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As Resident doctor has met curricular requirements then outcome 2 is awarded (If not met, outcome 3 is awarded). </a:t>
            </a:r>
          </a:p>
          <a:p>
            <a:pPr marL="1188720" lvl="2"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Outcome 1 or 6 is not awarded, even if there are no progression concerns </a:t>
            </a:r>
          </a:p>
          <a:p>
            <a:pPr>
              <a:lnSpc>
                <a:spcPct val="90000"/>
              </a:lnSpc>
              <a:spcBef>
                <a:spcPct val="20000"/>
              </a:spcBef>
              <a:spcAft>
                <a:spcPts val="600"/>
              </a:spcAft>
              <a:buClr>
                <a:schemeClr val="tx1"/>
              </a:buClr>
              <a:buSzPct val="80000"/>
            </a:pPr>
            <a:endParaRPr lang="en-US" sz="1500" dirty="0">
              <a:solidFill>
                <a:schemeClr val="bg2">
                  <a:lumMod val="75000"/>
                </a:schemeClr>
              </a:solidFill>
            </a:endParaRPr>
          </a:p>
        </p:txBody>
      </p:sp>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2" name="Object 4" descr="preencoded.png">
            <a:extLst>
              <a:ext uri="{FF2B5EF4-FFF2-40B4-BE49-F238E27FC236}">
                <a16:creationId xmlns:a16="http://schemas.microsoft.com/office/drawing/2014/main" id="{E9030F40-03EE-FA44-ABCC-1855AC692EF3}"/>
              </a:ext>
            </a:extLst>
          </p:cNvPr>
          <p:cNvPicPr>
            <a:picLocks noChangeAspect="1"/>
          </p:cNvPicPr>
          <p:nvPr/>
        </p:nvPicPr>
        <p:blipFill>
          <a:blip r:embed="rId3"/>
          <a:stretch>
            <a:fillRect/>
          </a:stretch>
        </p:blipFill>
        <p:spPr>
          <a:xfrm>
            <a:off x="11204154" y="5905301"/>
            <a:ext cx="784518" cy="784518"/>
          </a:xfrm>
          <a:prstGeom prst="rect">
            <a:avLst/>
          </a:prstGeom>
        </p:spPr>
      </p:pic>
    </p:spTree>
    <p:extLst>
      <p:ext uri="{BB962C8B-B14F-4D97-AF65-F5344CB8AC3E}">
        <p14:creationId xmlns:p14="http://schemas.microsoft.com/office/powerpoint/2010/main" val="493827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934D747-808F-C2B4-D1FB-C611C31B9D30}"/>
              </a:ext>
            </a:extLst>
          </p:cNvPr>
          <p:cNvGraphicFramePr>
            <a:graphicFrameLocks noChangeAspect="1"/>
          </p:cNvGraphicFramePr>
          <p:nvPr>
            <p:extLst>
              <p:ext uri="{D42A27DB-BD31-4B8C-83A1-F6EECF244321}">
                <p14:modId xmlns:p14="http://schemas.microsoft.com/office/powerpoint/2010/main" val="1062437046"/>
              </p:ext>
            </p:extLst>
          </p:nvPr>
        </p:nvGraphicFramePr>
        <p:xfrm>
          <a:off x="1381126" y="-163513"/>
          <a:ext cx="8785430" cy="6828635"/>
        </p:xfrm>
        <a:graphic>
          <a:graphicData uri="http://schemas.openxmlformats.org/presentationml/2006/ole">
            <mc:AlternateContent xmlns:mc="http://schemas.openxmlformats.org/markup-compatibility/2006">
              <mc:Choice xmlns:v="urn:schemas-microsoft-com:vml" Requires="v">
                <p:oleObj name="Document" r:id="rId3" imgW="17173907" imgH="13048636" progId="Word.Document.12">
                  <p:embed/>
                </p:oleObj>
              </mc:Choice>
              <mc:Fallback>
                <p:oleObj name="Document" r:id="rId3" imgW="17173907" imgH="13048636" progId="Word.Document.12">
                  <p:embed/>
                  <p:pic>
                    <p:nvPicPr>
                      <p:cNvPr id="2" name="Object 1">
                        <a:extLst>
                          <a:ext uri="{FF2B5EF4-FFF2-40B4-BE49-F238E27FC236}">
                            <a16:creationId xmlns:a16="http://schemas.microsoft.com/office/drawing/2014/main" id="{4934D747-808F-C2B4-D1FB-C611C31B9D30}"/>
                          </a:ext>
                        </a:extLst>
                      </p:cNvPr>
                      <p:cNvPicPr/>
                      <p:nvPr/>
                    </p:nvPicPr>
                    <p:blipFill>
                      <a:blip r:embed="rId4"/>
                      <a:stretch>
                        <a:fillRect/>
                      </a:stretch>
                    </p:blipFill>
                    <p:spPr>
                      <a:xfrm>
                        <a:off x="1381126" y="-163513"/>
                        <a:ext cx="8785430" cy="6828635"/>
                      </a:xfrm>
                      <a:prstGeom prst="rect">
                        <a:avLst/>
                      </a:prstGeom>
                    </p:spPr>
                  </p:pic>
                </p:oleObj>
              </mc:Fallback>
            </mc:AlternateContent>
          </a:graphicData>
        </a:graphic>
      </p:graphicFrame>
    </p:spTree>
    <p:extLst>
      <p:ext uri="{BB962C8B-B14F-4D97-AF65-F5344CB8AC3E}">
        <p14:creationId xmlns:p14="http://schemas.microsoft.com/office/powerpoint/2010/main" val="115638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399732" y="0"/>
            <a:ext cx="8534400" cy="1507067"/>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Scotland Deanery </a:t>
            </a:r>
            <a:r>
              <a:rPr lang="en-US" sz="3600" cap="all" dirty="0" err="1">
                <a:ln w="3175" cmpd="sng">
                  <a:noFill/>
                </a:ln>
                <a:latin typeface="+mj-lt"/>
                <a:ea typeface="+mj-ea"/>
                <a:cs typeface="+mj-cs"/>
              </a:rPr>
              <a:t>aRCP</a:t>
            </a:r>
            <a:r>
              <a:rPr lang="en-US" sz="3600" cap="all" dirty="0">
                <a:ln w="3175" cmpd="sng">
                  <a:noFill/>
                </a:ln>
                <a:latin typeface="+mj-lt"/>
                <a:ea typeface="+mj-ea"/>
                <a:cs typeface="+mj-cs"/>
              </a:rPr>
              <a:t> Policy</a:t>
            </a:r>
          </a:p>
        </p:txBody>
      </p:sp>
      <p:sp>
        <p:nvSpPr>
          <p:cNvPr id="9" name="TextBox 8">
            <a:extLst>
              <a:ext uri="{FF2B5EF4-FFF2-40B4-BE49-F238E27FC236}">
                <a16:creationId xmlns:a16="http://schemas.microsoft.com/office/drawing/2014/main" id="{D319BFF8-1979-4727-B41F-424A383B16D4}"/>
              </a:ext>
            </a:extLst>
          </p:cNvPr>
          <p:cNvSpPr txBox="1"/>
          <p:nvPr/>
        </p:nvSpPr>
        <p:spPr>
          <a:xfrm>
            <a:off x="670561" y="2072640"/>
            <a:ext cx="10227582" cy="4458353"/>
          </a:xfrm>
          <a:prstGeom prst="rect">
            <a:avLst/>
          </a:prstGeom>
        </p:spPr>
        <p:txBody>
          <a:bodyPr vert="horz" lIns="91440" tIns="45720" rIns="91440" bIns="45720" rtlCol="0" anchor="ctr">
            <a:normAutofit/>
          </a:bodyPr>
          <a:lstStyle/>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a:p>
          <a:p>
            <a:pPr marL="45720">
              <a:lnSpc>
                <a:spcPct val="90000"/>
              </a:lnSpc>
              <a:spcBef>
                <a:spcPct val="20000"/>
              </a:spcBef>
              <a:spcAft>
                <a:spcPts val="600"/>
              </a:spcAft>
              <a:buClr>
                <a:schemeClr val="tx1"/>
              </a:buClr>
              <a:buSzPct val="80000"/>
            </a:pPr>
            <a:endParaRPr lang="en-US">
              <a:solidFill>
                <a:schemeClr val="bg2">
                  <a:lumMod val="75000"/>
                </a:schemeClr>
              </a:solidFill>
            </a:endParaRPr>
          </a:p>
          <a:p>
            <a:pPr marL="274320" indent="-228600">
              <a:lnSpc>
                <a:spcPct val="90000"/>
              </a:lnSpc>
              <a:spcBef>
                <a:spcPct val="20000"/>
              </a:spcBef>
              <a:spcAft>
                <a:spcPts val="600"/>
              </a:spcAft>
              <a:buClr>
                <a:schemeClr val="tx1"/>
              </a:buClr>
              <a:buSzPct val="80000"/>
              <a:buFont typeface="Wingdings 3" panose="05040102010807070707" pitchFamily="18" charset="2"/>
              <a:buChar char=""/>
            </a:pPr>
            <a:endParaRPr lang="en-US">
              <a:solidFill>
                <a:schemeClr val="bg2">
                  <a:lumMod val="75000"/>
                </a:schemeClr>
              </a:solidFill>
            </a:endParaRPr>
          </a:p>
          <a:p>
            <a:pPr indent="-228600">
              <a:lnSpc>
                <a:spcPct val="90000"/>
              </a:lnSpc>
              <a:spcBef>
                <a:spcPct val="20000"/>
              </a:spcBef>
              <a:spcAft>
                <a:spcPts val="600"/>
              </a:spcAft>
              <a:buClr>
                <a:schemeClr val="tx1"/>
              </a:buClr>
              <a:buSzPct val="80000"/>
              <a:buFont typeface="Wingdings 3" panose="05040102010807070707" pitchFamily="18" charset="2"/>
              <a:buChar char=""/>
            </a:pPr>
            <a:endParaRPr lang="en-US">
              <a:solidFill>
                <a:schemeClr val="bg2">
                  <a:lumMod val="75000"/>
                </a:schemeClr>
              </a:solidFill>
            </a:endParaRPr>
          </a:p>
        </p:txBody>
      </p:sp>
      <p:pic>
        <p:nvPicPr>
          <p:cNvPr id="5" name="Object 4" descr="preencoded.png"/>
          <p:cNvPicPr>
            <a:picLocks noChangeAspect="1"/>
          </p:cNvPicPr>
          <p:nvPr/>
        </p:nvPicPr>
        <p:blipFill>
          <a:blip r:embed="rId3"/>
          <a:stretch>
            <a:fillRect/>
          </a:stretch>
        </p:blipFill>
        <p:spPr>
          <a:xfrm>
            <a:off x="10898142" y="5599289"/>
            <a:ext cx="1090530" cy="1090530"/>
          </a:xfrm>
          <a:prstGeom prst="rect">
            <a:avLst/>
          </a:prstGeom>
        </p:spPr>
      </p:pic>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sp>
        <p:nvSpPr>
          <p:cNvPr id="8" name="Content Placeholder 7">
            <a:extLst>
              <a:ext uri="{FF2B5EF4-FFF2-40B4-BE49-F238E27FC236}">
                <a16:creationId xmlns:a16="http://schemas.microsoft.com/office/drawing/2014/main" id="{BA91F699-A687-48CD-A3E9-08AA769A5515}"/>
              </a:ext>
            </a:extLst>
          </p:cNvPr>
          <p:cNvSpPr>
            <a:spLocks noGrp="1"/>
          </p:cNvSpPr>
          <p:nvPr>
            <p:ph idx="1"/>
          </p:nvPr>
        </p:nvSpPr>
        <p:spPr>
          <a:xfrm>
            <a:off x="948616" y="1777314"/>
            <a:ext cx="9949525" cy="4458353"/>
          </a:xfrm>
        </p:spPr>
        <p:txBody>
          <a:bodyPr>
            <a:normAutofit/>
          </a:bodyPr>
          <a:lstStyle/>
          <a:p>
            <a:r>
              <a:rPr lang="en-GB" sz="2400" dirty="0">
                <a:solidFill>
                  <a:schemeClr val="tx1"/>
                </a:solidFill>
              </a:rPr>
              <a:t>ARCP panel members must apply Deanery guidance on appropriate ARCP outcomes using GMC approved decision aids.  </a:t>
            </a:r>
          </a:p>
          <a:p>
            <a:r>
              <a:rPr lang="en-GB" sz="2400" dirty="0">
                <a:solidFill>
                  <a:schemeClr val="tx1"/>
                </a:solidFill>
              </a:rPr>
              <a:t>The responsibility for ARCPs lies with the Deanery </a:t>
            </a:r>
          </a:p>
          <a:p>
            <a:pPr marL="0" indent="0">
              <a:buNone/>
            </a:pPr>
            <a:endParaRPr lang="en-GB" sz="2400" dirty="0">
              <a:solidFill>
                <a:schemeClr val="tx1"/>
              </a:solidFill>
            </a:endParaRPr>
          </a:p>
          <a:p>
            <a:r>
              <a:rPr lang="en-GB" sz="2400" dirty="0">
                <a:solidFill>
                  <a:schemeClr val="tx1"/>
                </a:solidFill>
              </a:rPr>
              <a:t>Colleges/ Faculties guidance may be helpful and very sensible – but is not definitive and does not over-ride Deanery processes</a:t>
            </a:r>
          </a:p>
          <a:p>
            <a:endParaRPr lang="en-GB" sz="2400" dirty="0">
              <a:solidFill>
                <a:schemeClr val="tx1"/>
              </a:solidFill>
            </a:endParaRPr>
          </a:p>
          <a:p>
            <a:r>
              <a:rPr lang="en-GB" sz="2400" dirty="0">
                <a:solidFill>
                  <a:schemeClr val="tx1"/>
                </a:solidFill>
              </a:rPr>
              <a:t>Resident doctors should be advised before ARCP if not expected to receive satisfactory outcome</a:t>
            </a:r>
          </a:p>
          <a:p>
            <a:endParaRPr lang="en-GB" dirty="0"/>
          </a:p>
        </p:txBody>
      </p:sp>
    </p:spTree>
    <p:extLst>
      <p:ext uri="{BB962C8B-B14F-4D97-AF65-F5344CB8AC3E}">
        <p14:creationId xmlns:p14="http://schemas.microsoft.com/office/powerpoint/2010/main" val="955568135"/>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 xmlns:mv="urn:schemas-microsoft-com:mac:vml">
      <mp:transition xmlns:mp="http://schemas.microsoft.com/office/mac/powerpoint/2008/main" spd="slow" advTm="602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341376" y="0"/>
            <a:ext cx="8534400" cy="1507067"/>
          </a:xfrm>
          <a:prstGeom prst="rect">
            <a:avLst/>
          </a:prstGeom>
        </p:spPr>
        <p:txBody>
          <a:bodyPr vert="horz" lIns="91440" tIns="45720" rIns="91440" bIns="45720" rtlCol="0" anchor="ctr">
            <a:normAutofit/>
          </a:bodyPr>
          <a:lstStyle/>
          <a:p>
            <a:pPr>
              <a:spcBef>
                <a:spcPct val="0"/>
              </a:spcBef>
              <a:spcAft>
                <a:spcPts val="600"/>
              </a:spcAft>
            </a:pPr>
            <a:r>
              <a:rPr lang="en-US" sz="3600" cap="all">
                <a:ln w="3175" cmpd="sng">
                  <a:noFill/>
                </a:ln>
                <a:latin typeface="+mj-lt"/>
                <a:ea typeface="+mj-ea"/>
                <a:cs typeface="+mj-cs"/>
              </a:rPr>
              <a:t>Panelists’  responsibility</a:t>
            </a:r>
          </a:p>
        </p:txBody>
      </p:sp>
      <p:sp>
        <p:nvSpPr>
          <p:cNvPr id="10" name="TextBox 9">
            <a:extLst>
              <a:ext uri="{FF2B5EF4-FFF2-40B4-BE49-F238E27FC236}">
                <a16:creationId xmlns:a16="http://schemas.microsoft.com/office/drawing/2014/main" id="{2926B0B6-F081-472D-9024-E8C9391664D4}"/>
              </a:ext>
            </a:extLst>
          </p:cNvPr>
          <p:cNvSpPr txBox="1"/>
          <p:nvPr/>
        </p:nvSpPr>
        <p:spPr>
          <a:xfrm>
            <a:off x="731520" y="1618488"/>
            <a:ext cx="10546080" cy="4863592"/>
          </a:xfrm>
          <a:prstGeom prst="rect">
            <a:avLst/>
          </a:prstGeom>
        </p:spPr>
        <p:txBody>
          <a:bodyPr vert="horz" lIns="91440" tIns="45720" rIns="91440" bIns="45720" rtlCol="0" anchor="ctr">
            <a:normAutofit/>
          </a:bodyPr>
          <a:lstStyle/>
          <a:p>
            <a:pPr marL="457200" indent="-457200">
              <a:spcBef>
                <a:spcPct val="20000"/>
              </a:spcBef>
              <a:spcAft>
                <a:spcPts val="600"/>
              </a:spcAft>
              <a:buClr>
                <a:schemeClr val="tx1"/>
              </a:buClr>
              <a:buSzPct val="80000"/>
              <a:buFont typeface="Wingdings 3" panose="05040102010807070707" pitchFamily="18" charset="2"/>
              <a:buChar char=""/>
            </a:pPr>
            <a:r>
              <a:rPr lang="en-US" sz="2800" dirty="0"/>
              <a:t>To review the portfolio holistically and make a judgement on Resident doctor progression based on the evidence against GMC approved curriculum requirements and published ARCP decision aids</a:t>
            </a:r>
          </a:p>
          <a:p>
            <a:pPr>
              <a:spcBef>
                <a:spcPct val="20000"/>
              </a:spcBef>
              <a:spcAft>
                <a:spcPts val="600"/>
              </a:spcAft>
              <a:buClr>
                <a:schemeClr val="tx1"/>
              </a:buClr>
              <a:buSzPct val="80000"/>
            </a:pPr>
            <a:endParaRPr lang="en-US" sz="2800" dirty="0"/>
          </a:p>
          <a:p>
            <a:pPr marL="457200" indent="-457200">
              <a:spcBef>
                <a:spcPct val="20000"/>
              </a:spcBef>
              <a:spcAft>
                <a:spcPts val="600"/>
              </a:spcAft>
              <a:buClr>
                <a:schemeClr val="tx1"/>
              </a:buClr>
              <a:buSzPct val="80000"/>
              <a:buFont typeface="Wingdings 3" panose="05040102010807070707" pitchFamily="18" charset="2"/>
              <a:buChar char=""/>
            </a:pPr>
            <a:r>
              <a:rPr lang="en-US" sz="2800" dirty="0"/>
              <a:t>To apply principles of fairness and equity</a:t>
            </a:r>
          </a:p>
          <a:p>
            <a:pPr>
              <a:spcBef>
                <a:spcPct val="20000"/>
              </a:spcBef>
              <a:spcAft>
                <a:spcPts val="600"/>
              </a:spcAft>
              <a:buClr>
                <a:schemeClr val="tx1"/>
              </a:buClr>
              <a:buSzPct val="80000"/>
            </a:pPr>
            <a:endParaRPr lang="en-US" sz="2800" dirty="0"/>
          </a:p>
          <a:p>
            <a:pPr marL="457200" indent="-457200">
              <a:spcBef>
                <a:spcPct val="20000"/>
              </a:spcBef>
              <a:spcAft>
                <a:spcPts val="600"/>
              </a:spcAft>
              <a:buClr>
                <a:schemeClr val="tx1"/>
              </a:buClr>
              <a:buSzPct val="80000"/>
              <a:buFont typeface="Wingdings 3" panose="05040102010807070707" pitchFamily="18" charset="2"/>
              <a:buChar char=""/>
            </a:pPr>
            <a:r>
              <a:rPr lang="en-US" sz="2800" dirty="0"/>
              <a:t>Panel should issue a standard outcome (1-8) </a:t>
            </a:r>
            <a:endParaRPr lang="en-US" sz="2800" strike="sngStrike" dirty="0"/>
          </a:p>
          <a:p>
            <a:pPr>
              <a:spcBef>
                <a:spcPct val="20000"/>
              </a:spcBef>
              <a:spcAft>
                <a:spcPts val="600"/>
              </a:spcAft>
              <a:buClr>
                <a:schemeClr val="tx1"/>
              </a:buClr>
              <a:buSzPct val="80000"/>
            </a:pPr>
            <a:endParaRPr lang="en-US" sz="2800" strike="sngStrike" dirty="0"/>
          </a:p>
          <a:p>
            <a:pPr marL="457200" indent="-457200">
              <a:spcBef>
                <a:spcPct val="20000"/>
              </a:spcBef>
              <a:spcAft>
                <a:spcPts val="600"/>
              </a:spcAft>
              <a:buClr>
                <a:schemeClr val="tx1"/>
              </a:buClr>
              <a:buSzPct val="80000"/>
              <a:buFont typeface="Wingdings 3" panose="05040102010807070707" pitchFamily="18" charset="2"/>
              <a:buChar char=""/>
            </a:pPr>
            <a:endParaRPr lang="en-US" sz="2000" b="1" dirty="0"/>
          </a:p>
        </p:txBody>
      </p:sp>
      <p:pic>
        <p:nvPicPr>
          <p:cNvPr id="5" name="Object 4" descr="preencoded.png"/>
          <p:cNvPicPr>
            <a:picLocks noChangeAspect="1"/>
          </p:cNvPicPr>
          <p:nvPr/>
        </p:nvPicPr>
        <p:blipFill>
          <a:blip r:embed="rId3"/>
          <a:stretch>
            <a:fillRect/>
          </a:stretch>
        </p:blipFill>
        <p:spPr>
          <a:xfrm>
            <a:off x="10898142" y="5599289"/>
            <a:ext cx="1090530" cy="1090530"/>
          </a:xfrm>
          <a:prstGeom prst="rect">
            <a:avLst/>
          </a:prstGeom>
        </p:spPr>
      </p:pic>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spTree>
    <p:extLst>
      <p:ext uri="{BB962C8B-B14F-4D97-AF65-F5344CB8AC3E}">
        <p14:creationId xmlns:p14="http://schemas.microsoft.com/office/powerpoint/2010/main" val="3675605385"/>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 xmlns:mv="urn:schemas-microsoft-com:mac:vml">
      <mp:transition xmlns:mp="http://schemas.microsoft.com/office/mac/powerpoint/2008/main" spd="slow" advTm="6023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3C45E-D22F-EF78-59A3-46B7C15A0200}"/>
            </a:ext>
          </a:extLst>
        </p:cNvPr>
        <p:cNvGrpSpPr/>
        <p:nvPr/>
      </p:nvGrpSpPr>
      <p:grpSpPr>
        <a:xfrm>
          <a:off x="0" y="0"/>
          <a:ext cx="0" cy="0"/>
          <a:chOff x="0" y="0"/>
          <a:chExt cx="0" cy="0"/>
        </a:xfrm>
      </p:grpSpPr>
      <p:sp>
        <p:nvSpPr>
          <p:cNvPr id="6" name="Object 5">
            <a:extLst>
              <a:ext uri="{FF2B5EF4-FFF2-40B4-BE49-F238E27FC236}">
                <a16:creationId xmlns:a16="http://schemas.microsoft.com/office/drawing/2014/main" id="{66ABDDCB-92AC-C75A-B13F-864C648EE2F8}"/>
              </a:ext>
            </a:extLst>
          </p:cNvPr>
          <p:cNvSpPr txBox="1"/>
          <p:nvPr/>
        </p:nvSpPr>
        <p:spPr>
          <a:xfrm>
            <a:off x="341376" y="0"/>
            <a:ext cx="8534400" cy="1507067"/>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OUTCOMES</a:t>
            </a:r>
          </a:p>
        </p:txBody>
      </p:sp>
      <p:sp>
        <p:nvSpPr>
          <p:cNvPr id="10" name="TextBox 9">
            <a:extLst>
              <a:ext uri="{FF2B5EF4-FFF2-40B4-BE49-F238E27FC236}">
                <a16:creationId xmlns:a16="http://schemas.microsoft.com/office/drawing/2014/main" id="{552C8438-9884-B3F4-C98C-B977BE13269D}"/>
              </a:ext>
            </a:extLst>
          </p:cNvPr>
          <p:cNvSpPr txBox="1"/>
          <p:nvPr/>
        </p:nvSpPr>
        <p:spPr>
          <a:xfrm>
            <a:off x="731520" y="1618488"/>
            <a:ext cx="10546080" cy="4863592"/>
          </a:xfrm>
          <a:prstGeom prst="rect">
            <a:avLst/>
          </a:prstGeom>
        </p:spPr>
        <p:txBody>
          <a:bodyPr vert="horz" lIns="91440" tIns="45720" rIns="91440" bIns="45720" rtlCol="0" anchor="ctr">
            <a:normAutofit/>
          </a:bodyPr>
          <a:lstStyle/>
          <a:p>
            <a:pPr marL="457200" indent="-457200">
              <a:spcBef>
                <a:spcPct val="20000"/>
              </a:spcBef>
              <a:spcAft>
                <a:spcPts val="600"/>
              </a:spcAft>
              <a:buClr>
                <a:schemeClr val="tx1"/>
              </a:buClr>
              <a:buSzPct val="80000"/>
              <a:buFont typeface="Wingdings 3" panose="05040102010807070707" pitchFamily="18" charset="2"/>
              <a:buChar char=""/>
            </a:pPr>
            <a:endParaRPr lang="en-US" sz="2000" b="1" dirty="0"/>
          </a:p>
        </p:txBody>
      </p:sp>
      <p:pic>
        <p:nvPicPr>
          <p:cNvPr id="5" name="Object 4" descr="preencoded.png">
            <a:extLst>
              <a:ext uri="{FF2B5EF4-FFF2-40B4-BE49-F238E27FC236}">
                <a16:creationId xmlns:a16="http://schemas.microsoft.com/office/drawing/2014/main" id="{18DEFAD8-0F2D-76B6-9D6E-CAC544C204E3}"/>
              </a:ext>
            </a:extLst>
          </p:cNvPr>
          <p:cNvPicPr>
            <a:picLocks noChangeAspect="1"/>
          </p:cNvPicPr>
          <p:nvPr/>
        </p:nvPicPr>
        <p:blipFill>
          <a:blip r:embed="rId3"/>
          <a:stretch>
            <a:fillRect/>
          </a:stretch>
        </p:blipFill>
        <p:spPr>
          <a:xfrm>
            <a:off x="10898142" y="5599289"/>
            <a:ext cx="1090530" cy="1090530"/>
          </a:xfrm>
          <a:prstGeom prst="rect">
            <a:avLst/>
          </a:prstGeom>
        </p:spPr>
      </p:pic>
      <p:sp>
        <p:nvSpPr>
          <p:cNvPr id="3" name="TextBox 2">
            <a:extLst>
              <a:ext uri="{FF2B5EF4-FFF2-40B4-BE49-F238E27FC236}">
                <a16:creationId xmlns:a16="http://schemas.microsoft.com/office/drawing/2014/main" id="{57C92398-014E-6C03-7447-158DDFBE5B5B}"/>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graphicFrame>
        <p:nvGraphicFramePr>
          <p:cNvPr id="2" name="Table 1">
            <a:extLst>
              <a:ext uri="{FF2B5EF4-FFF2-40B4-BE49-F238E27FC236}">
                <a16:creationId xmlns:a16="http://schemas.microsoft.com/office/drawing/2014/main" id="{26929400-CA45-6423-DAC4-4874797125E5}"/>
              </a:ext>
            </a:extLst>
          </p:cNvPr>
          <p:cNvGraphicFramePr>
            <a:graphicFrameLocks noGrp="1"/>
          </p:cNvGraphicFramePr>
          <p:nvPr>
            <p:extLst>
              <p:ext uri="{D42A27DB-BD31-4B8C-83A1-F6EECF244321}">
                <p14:modId xmlns:p14="http://schemas.microsoft.com/office/powerpoint/2010/main" val="3031543774"/>
              </p:ext>
            </p:extLst>
          </p:nvPr>
        </p:nvGraphicFramePr>
        <p:xfrm>
          <a:off x="1008268" y="1076419"/>
          <a:ext cx="9368184" cy="5613400"/>
        </p:xfrm>
        <a:graphic>
          <a:graphicData uri="http://schemas.openxmlformats.org/drawingml/2006/table">
            <a:tbl>
              <a:tblPr firstRow="1" bandRow="1">
                <a:tableStyleId>{00A15C55-8517-42AA-B614-E9B94910E393}</a:tableStyleId>
              </a:tblPr>
              <a:tblGrid>
                <a:gridCol w="1685236">
                  <a:extLst>
                    <a:ext uri="{9D8B030D-6E8A-4147-A177-3AD203B41FA5}">
                      <a16:colId xmlns:a16="http://schemas.microsoft.com/office/drawing/2014/main" val="3573464011"/>
                    </a:ext>
                  </a:extLst>
                </a:gridCol>
                <a:gridCol w="7682948">
                  <a:extLst>
                    <a:ext uri="{9D8B030D-6E8A-4147-A177-3AD203B41FA5}">
                      <a16:colId xmlns:a16="http://schemas.microsoft.com/office/drawing/2014/main" val="656218375"/>
                    </a:ext>
                  </a:extLst>
                </a:gridCol>
              </a:tblGrid>
              <a:tr h="370840">
                <a:tc>
                  <a:txBody>
                    <a:bodyPr/>
                    <a:lstStyle/>
                    <a:p>
                      <a:pPr algn="l"/>
                      <a:r>
                        <a:rPr lang="en-GB" sz="1400" dirty="0"/>
                        <a:t>Outcome</a:t>
                      </a:r>
                    </a:p>
                  </a:txBody>
                  <a:tcPr/>
                </a:tc>
                <a:tc>
                  <a:txBody>
                    <a:bodyPr/>
                    <a:lstStyle/>
                    <a:p>
                      <a:pPr algn="l"/>
                      <a:r>
                        <a:rPr lang="en-GB" sz="1400" dirty="0"/>
                        <a:t>Description</a:t>
                      </a:r>
                    </a:p>
                  </a:txBody>
                  <a:tcPr/>
                </a:tc>
                <a:extLst>
                  <a:ext uri="{0D108BD9-81ED-4DB2-BD59-A6C34878D82A}">
                    <a16:rowId xmlns:a16="http://schemas.microsoft.com/office/drawing/2014/main" val="3447270227"/>
                  </a:ext>
                </a:extLst>
              </a:tr>
              <a:tr h="370840">
                <a:tc>
                  <a:txBody>
                    <a:bodyPr/>
                    <a:lstStyle/>
                    <a:p>
                      <a:pPr algn="l"/>
                      <a:r>
                        <a:rPr lang="en-GB" sz="1400" dirty="0"/>
                        <a:t>Outcome 1</a:t>
                      </a:r>
                    </a:p>
                  </a:txBody>
                  <a:tcPr/>
                </a:tc>
                <a:tc>
                  <a:txBody>
                    <a:bodyPr/>
                    <a:lstStyle/>
                    <a:p>
                      <a:pPr algn="l"/>
                      <a:r>
                        <a:rPr lang="en-GB" sz="1400" dirty="0"/>
                        <a:t>Achieving progress &amp; capabilities at the expected rate.</a:t>
                      </a:r>
                    </a:p>
                  </a:txBody>
                  <a:tcPr/>
                </a:tc>
                <a:extLst>
                  <a:ext uri="{0D108BD9-81ED-4DB2-BD59-A6C34878D82A}">
                    <a16:rowId xmlns:a16="http://schemas.microsoft.com/office/drawing/2014/main" val="1633908216"/>
                  </a:ext>
                </a:extLst>
              </a:tr>
              <a:tr h="370840">
                <a:tc>
                  <a:txBody>
                    <a:bodyPr/>
                    <a:lstStyle/>
                    <a:p>
                      <a:pPr algn="l"/>
                      <a:r>
                        <a:rPr lang="en-GB" sz="1400" dirty="0"/>
                        <a:t>Outcome 2</a:t>
                      </a:r>
                    </a:p>
                  </a:txBody>
                  <a:tcPr/>
                </a:tc>
                <a:tc>
                  <a:txBody>
                    <a:bodyPr/>
                    <a:lstStyle/>
                    <a:p>
                      <a:pPr algn="l"/>
                      <a:r>
                        <a:rPr lang="en-GB" sz="1400" dirty="0"/>
                        <a:t>Development of specific capabilities required – Additional training time not required.</a:t>
                      </a:r>
                    </a:p>
                  </a:txBody>
                  <a:tcPr/>
                </a:tc>
                <a:extLst>
                  <a:ext uri="{0D108BD9-81ED-4DB2-BD59-A6C34878D82A}">
                    <a16:rowId xmlns:a16="http://schemas.microsoft.com/office/drawing/2014/main" val="946880790"/>
                  </a:ext>
                </a:extLst>
              </a:tr>
              <a:tr h="370840">
                <a:tc>
                  <a:txBody>
                    <a:bodyPr/>
                    <a:lstStyle/>
                    <a:p>
                      <a:pPr algn="l"/>
                      <a:r>
                        <a:rPr lang="en-GB" sz="1400" dirty="0"/>
                        <a:t>Outcome 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Development of specific capabilities required – Additional training time required.</a:t>
                      </a:r>
                    </a:p>
                  </a:txBody>
                  <a:tcPr/>
                </a:tc>
                <a:extLst>
                  <a:ext uri="{0D108BD9-81ED-4DB2-BD59-A6C34878D82A}">
                    <a16:rowId xmlns:a16="http://schemas.microsoft.com/office/drawing/2014/main" val="2745192538"/>
                  </a:ext>
                </a:extLst>
              </a:tr>
              <a:tr h="370840">
                <a:tc>
                  <a:txBody>
                    <a:bodyPr/>
                    <a:lstStyle/>
                    <a:p>
                      <a:pPr algn="l"/>
                      <a:r>
                        <a:rPr lang="en-GB" sz="1400" dirty="0"/>
                        <a:t>Outcome 4</a:t>
                      </a:r>
                    </a:p>
                  </a:txBody>
                  <a:tcPr/>
                </a:tc>
                <a:tc>
                  <a:txBody>
                    <a:bodyPr/>
                    <a:lstStyle/>
                    <a:p>
                      <a:pPr algn="l"/>
                      <a:r>
                        <a:rPr lang="en-GB" sz="1400" dirty="0"/>
                        <a:t>Released from training programme with or without specified capabilities. </a:t>
                      </a:r>
                    </a:p>
                  </a:txBody>
                  <a:tcPr/>
                </a:tc>
                <a:extLst>
                  <a:ext uri="{0D108BD9-81ED-4DB2-BD59-A6C34878D82A}">
                    <a16:rowId xmlns:a16="http://schemas.microsoft.com/office/drawing/2014/main" val="949860023"/>
                  </a:ext>
                </a:extLst>
              </a:tr>
              <a:tr h="370840">
                <a:tc>
                  <a:txBody>
                    <a:bodyPr/>
                    <a:lstStyle/>
                    <a:p>
                      <a:pPr algn="l"/>
                      <a:r>
                        <a:rPr lang="en-GB" sz="1400" dirty="0"/>
                        <a:t>Outcome 5</a:t>
                      </a:r>
                    </a:p>
                  </a:txBody>
                  <a:tcPr/>
                </a:tc>
                <a:tc>
                  <a:txBody>
                    <a:bodyPr/>
                    <a:lstStyle/>
                    <a:p>
                      <a:pPr algn="l"/>
                      <a:r>
                        <a:rPr lang="en-GB" sz="1400" dirty="0"/>
                        <a:t>Incomplete evidence presented – An assessment of progression cannot be made.</a:t>
                      </a:r>
                    </a:p>
                  </a:txBody>
                  <a:tcPr/>
                </a:tc>
                <a:extLst>
                  <a:ext uri="{0D108BD9-81ED-4DB2-BD59-A6C34878D82A}">
                    <a16:rowId xmlns:a16="http://schemas.microsoft.com/office/drawing/2014/main" val="3505454503"/>
                  </a:ext>
                </a:extLst>
              </a:tr>
              <a:tr h="370840">
                <a:tc>
                  <a:txBody>
                    <a:bodyPr/>
                    <a:lstStyle/>
                    <a:p>
                      <a:pPr algn="l"/>
                      <a:r>
                        <a:rPr lang="en-GB" sz="1400" dirty="0"/>
                        <a:t>Outcome 6</a:t>
                      </a:r>
                    </a:p>
                  </a:txBody>
                  <a:tcPr/>
                </a:tc>
                <a:tc>
                  <a:txBody>
                    <a:bodyPr/>
                    <a:lstStyle/>
                    <a:p>
                      <a:pPr algn="l"/>
                      <a:r>
                        <a:rPr lang="en-GB" sz="1400" dirty="0"/>
                        <a:t>Achieved all required competencies for completion of the programme – will be recommended as having completed the training programme</a:t>
                      </a:r>
                    </a:p>
                  </a:txBody>
                  <a:tcPr/>
                </a:tc>
                <a:extLst>
                  <a:ext uri="{0D108BD9-81ED-4DB2-BD59-A6C34878D82A}">
                    <a16:rowId xmlns:a16="http://schemas.microsoft.com/office/drawing/2014/main" val="96065306"/>
                  </a:ext>
                </a:extLst>
              </a:tr>
              <a:tr h="370840">
                <a:tc>
                  <a:txBody>
                    <a:bodyPr/>
                    <a:lstStyle/>
                    <a:p>
                      <a:pPr algn="l"/>
                      <a:r>
                        <a:rPr lang="en-GB" sz="1400" dirty="0"/>
                        <a:t>Outcome 7</a:t>
                      </a:r>
                    </a:p>
                  </a:txBody>
                  <a:tcPr/>
                </a:tc>
                <a:tc>
                  <a:txBody>
                    <a:bodyPr/>
                    <a:lstStyle/>
                    <a:p>
                      <a:pPr algn="l"/>
                      <a:r>
                        <a:rPr lang="en-GB" sz="1400" dirty="0"/>
                        <a:t>To be used for those in fixed term posts </a:t>
                      </a:r>
                      <a:r>
                        <a:rPr lang="en-GB" sz="1400" dirty="0" err="1"/>
                        <a:t>ie</a:t>
                      </a:r>
                      <a:r>
                        <a:rPr lang="en-GB" sz="1400" dirty="0"/>
                        <a:t> LATS (7.1, 7.2, 7.4)</a:t>
                      </a:r>
                    </a:p>
                  </a:txBody>
                  <a:tcPr/>
                </a:tc>
                <a:extLst>
                  <a:ext uri="{0D108BD9-81ED-4DB2-BD59-A6C34878D82A}">
                    <a16:rowId xmlns:a16="http://schemas.microsoft.com/office/drawing/2014/main" val="584479971"/>
                  </a:ext>
                </a:extLst>
              </a:tr>
              <a:tr h="370840">
                <a:tc>
                  <a:txBody>
                    <a:bodyPr/>
                    <a:lstStyle/>
                    <a:p>
                      <a:pPr algn="l"/>
                      <a:r>
                        <a:rPr lang="en-GB" sz="1400" dirty="0"/>
                        <a:t>Outcome 8</a:t>
                      </a:r>
                    </a:p>
                  </a:txBody>
                  <a:tcPr/>
                </a:tc>
                <a:tc>
                  <a:txBody>
                    <a:bodyPr/>
                    <a:lstStyle/>
                    <a:p>
                      <a:pPr algn="l"/>
                      <a:r>
                        <a:rPr lang="en-GB" sz="1400" dirty="0"/>
                        <a:t>Out of programme for clinical experience, research or career break (OOPE/OOPR/OOPC)</a:t>
                      </a:r>
                    </a:p>
                  </a:txBody>
                  <a:tcPr/>
                </a:tc>
                <a:extLst>
                  <a:ext uri="{0D108BD9-81ED-4DB2-BD59-A6C34878D82A}">
                    <a16:rowId xmlns:a16="http://schemas.microsoft.com/office/drawing/2014/main" val="769205198"/>
                  </a:ext>
                </a:extLst>
              </a:tr>
              <a:tr h="370840">
                <a:tc gridSpan="2">
                  <a:txBody>
                    <a:bodyPr/>
                    <a:lstStyle/>
                    <a:p>
                      <a:pPr algn="ctr"/>
                      <a:r>
                        <a:rPr lang="en-GB" sz="1400" b="1" dirty="0"/>
                        <a:t>The following outcomes should only be used in the event of a national emergency </a:t>
                      </a:r>
                    </a:p>
                    <a:p>
                      <a:pPr algn="ctr"/>
                      <a:r>
                        <a:rPr lang="en-GB" sz="1400" b="1" dirty="0"/>
                        <a:t>or ‘force majeure’ disruption</a:t>
                      </a:r>
                    </a:p>
                  </a:txBody>
                  <a:tcPr/>
                </a:tc>
                <a:tc hMerge="1">
                  <a:txBody>
                    <a:bodyPr/>
                    <a:lstStyle/>
                    <a:p>
                      <a:endParaRPr dirty="0"/>
                    </a:p>
                  </a:txBody>
                  <a:tcPr/>
                </a:tc>
                <a:extLst>
                  <a:ext uri="{0D108BD9-81ED-4DB2-BD59-A6C34878D82A}">
                    <a16:rowId xmlns:a16="http://schemas.microsoft.com/office/drawing/2014/main" val="1442699357"/>
                  </a:ext>
                </a:extLst>
              </a:tr>
              <a:tr h="370840">
                <a:tc>
                  <a:txBody>
                    <a:bodyPr/>
                    <a:lstStyle/>
                    <a:p>
                      <a:pPr algn="l"/>
                      <a:r>
                        <a:rPr lang="en-GB" sz="1400" dirty="0"/>
                        <a:t>Outcome 10.1</a:t>
                      </a:r>
                    </a:p>
                  </a:txBody>
                  <a:tcPr/>
                </a:tc>
                <a:tc>
                  <a:txBody>
                    <a:bodyPr/>
                    <a:lstStyle/>
                    <a:p>
                      <a:pPr algn="l"/>
                      <a:r>
                        <a:rPr lang="en-GB" sz="1400" dirty="0"/>
                        <a:t>Progression is satisfactory but acquisition of capabilities delayed due to national emergency/force majeure disruption. </a:t>
                      </a:r>
                      <a:r>
                        <a:rPr lang="en-GB" sz="1400"/>
                        <a:t>Individual </a:t>
                      </a:r>
                      <a:r>
                        <a:rPr lang="en-GB" sz="1400" dirty="0"/>
                        <a:t>is not at a critical progression point and can progress to next stage of training.</a:t>
                      </a:r>
                    </a:p>
                  </a:txBody>
                  <a:tcPr/>
                </a:tc>
                <a:extLst>
                  <a:ext uri="{0D108BD9-81ED-4DB2-BD59-A6C34878D82A}">
                    <a16:rowId xmlns:a16="http://schemas.microsoft.com/office/drawing/2014/main" val="4014148918"/>
                  </a:ext>
                </a:extLst>
              </a:tr>
              <a:tr h="370840">
                <a:tc>
                  <a:txBody>
                    <a:bodyPr/>
                    <a:lstStyle/>
                    <a:p>
                      <a:pPr algn="l"/>
                      <a:r>
                        <a:rPr lang="en-GB" sz="1400" dirty="0"/>
                        <a:t>Outcome 10.2</a:t>
                      </a:r>
                    </a:p>
                  </a:txBody>
                  <a:tcPr/>
                </a:tc>
                <a:tc>
                  <a:txBody>
                    <a:bodyPr/>
                    <a:lstStyle/>
                    <a:p>
                      <a:pPr algn="l"/>
                      <a:r>
                        <a:rPr lang="en-GB" sz="1400" dirty="0"/>
                        <a:t>Progression is satisfactory but acquisition of capabilities delayed due to national emergency/force majeure disruption. Individual is at a critical progression point and additional training time is required. </a:t>
                      </a:r>
                    </a:p>
                  </a:txBody>
                  <a:tcPr/>
                </a:tc>
                <a:extLst>
                  <a:ext uri="{0D108BD9-81ED-4DB2-BD59-A6C34878D82A}">
                    <a16:rowId xmlns:a16="http://schemas.microsoft.com/office/drawing/2014/main" val="1739943503"/>
                  </a:ext>
                </a:extLst>
              </a:tr>
            </a:tbl>
          </a:graphicData>
        </a:graphic>
      </p:graphicFrame>
    </p:spTree>
    <p:extLst>
      <p:ext uri="{BB962C8B-B14F-4D97-AF65-F5344CB8AC3E}">
        <p14:creationId xmlns:p14="http://schemas.microsoft.com/office/powerpoint/2010/main" val="1442066146"/>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
      <p:transition spd="slow" advTm="6023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399732" y="0"/>
            <a:ext cx="8534400" cy="1507067"/>
          </a:xfrm>
          <a:prstGeom prst="rect">
            <a:avLst/>
          </a:prstGeom>
        </p:spPr>
        <p:txBody>
          <a:bodyPr vert="horz" lIns="91440" tIns="45720" rIns="91440" bIns="45720" rtlCol="0" anchor="ctr">
            <a:normAutofit/>
          </a:bodyPr>
          <a:lstStyle/>
          <a:p>
            <a:pPr>
              <a:spcBef>
                <a:spcPct val="0"/>
              </a:spcBef>
              <a:spcAft>
                <a:spcPts val="600"/>
              </a:spcAft>
            </a:pPr>
            <a:r>
              <a:rPr lang="en-US" sz="3600" cap="all">
                <a:ln w="3175" cmpd="sng">
                  <a:noFill/>
                </a:ln>
                <a:latin typeface="+mj-lt"/>
                <a:ea typeface="+mj-ea"/>
                <a:cs typeface="+mj-cs"/>
              </a:rPr>
              <a:t>Panelists’ Requirements</a:t>
            </a:r>
          </a:p>
        </p:txBody>
      </p:sp>
      <p:sp>
        <p:nvSpPr>
          <p:cNvPr id="9" name="TextBox 8">
            <a:extLst>
              <a:ext uri="{FF2B5EF4-FFF2-40B4-BE49-F238E27FC236}">
                <a16:creationId xmlns:a16="http://schemas.microsoft.com/office/drawing/2014/main" id="{D319BFF8-1979-4727-B41F-424A383B16D4}"/>
              </a:ext>
            </a:extLst>
          </p:cNvPr>
          <p:cNvSpPr txBox="1"/>
          <p:nvPr/>
        </p:nvSpPr>
        <p:spPr>
          <a:xfrm>
            <a:off x="399732" y="1173809"/>
            <a:ext cx="10227582" cy="5876986"/>
          </a:xfrm>
          <a:prstGeom prst="rect">
            <a:avLst/>
          </a:prstGeom>
        </p:spPr>
        <p:txBody>
          <a:bodyPr vert="horz" lIns="91440" tIns="45720" rIns="91440" bIns="45720" rtlCol="0" anchor="ctr">
            <a:normAutofit lnSpcReduction="10000"/>
          </a:bodyPr>
          <a:lstStyle/>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sz="2000"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sz="2000" dirty="0"/>
          </a:p>
          <a:p>
            <a:pPr marL="228600">
              <a:lnSpc>
                <a:spcPct val="90000"/>
              </a:lnSpc>
              <a:spcBef>
                <a:spcPct val="20000"/>
              </a:spcBef>
              <a:spcAft>
                <a:spcPts val="600"/>
              </a:spcAft>
              <a:buClr>
                <a:schemeClr val="tx1"/>
              </a:buClr>
              <a:buSzPct val="80000"/>
            </a:pPr>
            <a:r>
              <a:rPr lang="en-US" sz="2000" dirty="0"/>
              <a:t>Be aware of ARCP decision aids and curricular requirements for their specialty. </a:t>
            </a:r>
          </a:p>
          <a:p>
            <a:pPr marL="457200" indent="-228600">
              <a:lnSpc>
                <a:spcPct val="90000"/>
              </a:lnSpc>
              <a:spcBef>
                <a:spcPct val="20000"/>
              </a:spcBef>
              <a:spcAft>
                <a:spcPts val="600"/>
              </a:spcAft>
              <a:buClr>
                <a:schemeClr val="tx1"/>
              </a:buClr>
              <a:buSzPct val="80000"/>
              <a:buFont typeface="Wingdings 3" panose="05040102010807070707" pitchFamily="18" charset="2"/>
              <a:buChar char=""/>
            </a:pPr>
            <a:r>
              <a:rPr lang="en-GB" sz="2000" dirty="0"/>
              <a:t>Familiarise</a:t>
            </a:r>
            <a:r>
              <a:rPr lang="en-GB" dirty="0"/>
              <a:t> </a:t>
            </a:r>
            <a:r>
              <a:rPr lang="en-US" sz="2000" dirty="0"/>
              <a:t>yourself with The Gold Guide (version 10) - </a:t>
            </a:r>
            <a:r>
              <a:rPr lang="en-US" sz="2000" b="1" dirty="0">
                <a:hlinkClick r:id="rId3"/>
              </a:rPr>
              <a:t>https://www.copmed.org.uk/images/docs/goldguide10thedition/Gold%20Guide%2010th%20Edition%20August%202024.pdf</a:t>
            </a:r>
            <a:endParaRPr lang="en-US" sz="2000" b="1" dirty="0"/>
          </a:p>
          <a:p>
            <a:pPr marL="228600">
              <a:lnSpc>
                <a:spcPct val="90000"/>
              </a:lnSpc>
              <a:spcBef>
                <a:spcPct val="20000"/>
              </a:spcBef>
              <a:spcAft>
                <a:spcPts val="600"/>
              </a:spcAft>
              <a:buClr>
                <a:schemeClr val="tx1"/>
              </a:buClr>
              <a:buSzPct val="80000"/>
            </a:pPr>
            <a:endParaRPr lang="en-US" sz="2000"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r>
              <a:rPr lang="en-US" sz="2000" dirty="0"/>
              <a:t>Read the updated Deanery ARCP standard operating procedure (available to download from the link below) and be aware of information in Section 4 Gold Guide 10</a:t>
            </a:r>
          </a:p>
          <a:p>
            <a:pPr marL="914400" lvl="1" indent="-228600">
              <a:lnSpc>
                <a:spcPct val="90000"/>
              </a:lnSpc>
              <a:spcBef>
                <a:spcPct val="20000"/>
              </a:spcBef>
              <a:spcAft>
                <a:spcPts val="600"/>
              </a:spcAft>
              <a:buClr>
                <a:schemeClr val="tx1"/>
              </a:buClr>
              <a:buSzPct val="80000"/>
              <a:buFont typeface="Wingdings 3" panose="05040102010807070707" pitchFamily="18" charset="2"/>
              <a:buChar char=""/>
            </a:pPr>
            <a:r>
              <a:rPr lang="en-US" sz="2000" b="1" dirty="0">
                <a:hlinkClick r:id="rId4"/>
              </a:rPr>
              <a:t>https://www.scotlanddeanery.nhs.scot/trainer-information/arcp-annual-review-of-competence-progression/</a:t>
            </a:r>
            <a:endParaRPr lang="en-US" sz="2000" b="1"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r>
              <a:rPr lang="en-US" sz="2000" dirty="0"/>
              <a:t>Ensure Equality and Diversity training had been completed in the last three years –  it is panel members responsibility to ensure that training is up to date. If training is not up to date complete this module: </a:t>
            </a:r>
          </a:p>
          <a:p>
            <a:pPr marL="914400" lvl="1" indent="-228600">
              <a:lnSpc>
                <a:spcPct val="90000"/>
              </a:lnSpc>
              <a:spcBef>
                <a:spcPct val="20000"/>
              </a:spcBef>
              <a:spcAft>
                <a:spcPts val="600"/>
              </a:spcAft>
              <a:buClr>
                <a:schemeClr val="tx1"/>
              </a:buClr>
              <a:buSzPct val="80000"/>
              <a:buFont typeface="Wingdings 3" panose="05040102010807070707" pitchFamily="18" charset="2"/>
              <a:buChar char=""/>
            </a:pPr>
            <a:r>
              <a:rPr lang="en-US" sz="2000" dirty="0"/>
              <a:t> </a:t>
            </a:r>
            <a:r>
              <a:rPr lang="en-GB" sz="2000" dirty="0">
                <a:hlinkClick r:id="rId5"/>
              </a:rPr>
              <a:t>Introduction to equality, diversity and human rights | Turas | Learn (</a:t>
            </a:r>
            <a:r>
              <a:rPr lang="en-GB" sz="2000" dirty="0" err="1">
                <a:hlinkClick r:id="rId5"/>
              </a:rPr>
              <a:t>nhs.scot</a:t>
            </a:r>
            <a:r>
              <a:rPr lang="en-GB" sz="2000" dirty="0">
                <a:hlinkClick r:id="rId5"/>
              </a:rPr>
              <a:t>)</a:t>
            </a:r>
            <a:endParaRPr lang="en-GB" sz="2000" dirty="0"/>
          </a:p>
          <a:p>
            <a:pPr marL="685800" lvl="1">
              <a:lnSpc>
                <a:spcPct val="90000"/>
              </a:lnSpc>
              <a:spcBef>
                <a:spcPct val="20000"/>
              </a:spcBef>
              <a:spcAft>
                <a:spcPts val="600"/>
              </a:spcAft>
              <a:buClr>
                <a:schemeClr val="tx1"/>
              </a:buClr>
              <a:buSzPct val="80000"/>
            </a:pPr>
            <a:endParaRPr lang="en-US" sz="2200" u="sng" dirty="0">
              <a:solidFill>
                <a:srgbClr val="FF0000"/>
              </a:solidFill>
            </a:endParaRPr>
          </a:p>
          <a:p>
            <a:pPr marL="45720">
              <a:lnSpc>
                <a:spcPct val="90000"/>
              </a:lnSpc>
              <a:spcBef>
                <a:spcPct val="20000"/>
              </a:spcBef>
              <a:spcAft>
                <a:spcPts val="600"/>
              </a:spcAft>
              <a:buClr>
                <a:schemeClr val="tx1"/>
              </a:buClr>
              <a:buSzPct val="80000"/>
            </a:pPr>
            <a:endParaRPr lang="en-US" dirty="0">
              <a:solidFill>
                <a:schemeClr val="bg2">
                  <a:lumMod val="75000"/>
                </a:schemeClr>
              </a:solidFill>
            </a:endParaRPr>
          </a:p>
          <a:p>
            <a:pPr marL="274320"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a:p>
            <a:pPr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p:txBody>
      </p:sp>
      <p:pic>
        <p:nvPicPr>
          <p:cNvPr id="5" name="Object 4" descr="preencoded.png"/>
          <p:cNvPicPr>
            <a:picLocks noChangeAspect="1"/>
          </p:cNvPicPr>
          <p:nvPr/>
        </p:nvPicPr>
        <p:blipFill>
          <a:blip r:embed="rId6"/>
          <a:stretch>
            <a:fillRect/>
          </a:stretch>
        </p:blipFill>
        <p:spPr>
          <a:xfrm>
            <a:off x="10898142" y="5599289"/>
            <a:ext cx="1090530" cy="1090530"/>
          </a:xfrm>
          <a:prstGeom prst="rect">
            <a:avLst/>
          </a:prstGeom>
        </p:spPr>
      </p:pic>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spTree>
    <p:extLst>
      <p:ext uri="{BB962C8B-B14F-4D97-AF65-F5344CB8AC3E}">
        <p14:creationId xmlns:p14="http://schemas.microsoft.com/office/powerpoint/2010/main" val="989664978"/>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 xmlns:mv="urn:schemas-microsoft-com:mac:vml">
      <mp:transition xmlns:mp="http://schemas.microsoft.com/office/mac/powerpoint/2008/main" spd="slow" advTm="6023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27663-A4FF-D24C-36CC-E87DC82533D1}"/>
              </a:ext>
            </a:extLst>
          </p:cNvPr>
          <p:cNvSpPr>
            <a:spLocks noGrp="1"/>
          </p:cNvSpPr>
          <p:nvPr>
            <p:ph type="title"/>
          </p:nvPr>
        </p:nvSpPr>
        <p:spPr/>
        <p:txBody>
          <a:bodyPr/>
          <a:lstStyle/>
          <a:p>
            <a:r>
              <a:rPr lang="en-GB" dirty="0"/>
              <a:t>ADDITIONAL TRAINING</a:t>
            </a:r>
            <a:br>
              <a:rPr lang="en-GB" dirty="0"/>
            </a:br>
            <a:br>
              <a:rPr lang="en-GB" dirty="0"/>
            </a:br>
            <a:r>
              <a:rPr lang="en-GB" dirty="0"/>
              <a:t> </a:t>
            </a:r>
          </a:p>
        </p:txBody>
      </p:sp>
      <p:sp>
        <p:nvSpPr>
          <p:cNvPr id="3" name="Content Placeholder 2">
            <a:extLst>
              <a:ext uri="{FF2B5EF4-FFF2-40B4-BE49-F238E27FC236}">
                <a16:creationId xmlns:a16="http://schemas.microsoft.com/office/drawing/2014/main" id="{9559EF2D-AE4B-AA99-AD45-DFB161B59966}"/>
              </a:ext>
            </a:extLst>
          </p:cNvPr>
          <p:cNvSpPr>
            <a:spLocks noGrp="1"/>
          </p:cNvSpPr>
          <p:nvPr>
            <p:ph idx="1"/>
          </p:nvPr>
        </p:nvSpPr>
        <p:spPr>
          <a:xfrm>
            <a:off x="1103312" y="1853248"/>
            <a:ext cx="8946541" cy="4395151"/>
          </a:xfrm>
        </p:spPr>
        <p:txBody>
          <a:bodyPr>
            <a:normAutofit/>
          </a:bodyPr>
          <a:lstStyle/>
          <a:p>
            <a:pPr marL="971550" lvl="1" indent="-571500">
              <a:lnSpc>
                <a:spcPct val="90000"/>
              </a:lnSpc>
              <a:spcBef>
                <a:spcPct val="20000"/>
              </a:spcBef>
              <a:spcAft>
                <a:spcPts val="600"/>
              </a:spcAft>
              <a:buClr>
                <a:schemeClr val="tx1"/>
              </a:buClr>
            </a:pPr>
            <a:r>
              <a:rPr lang="en-GB" sz="3600" dirty="0"/>
              <a:t>Cultural Humility - </a:t>
            </a:r>
            <a:r>
              <a:rPr lang="en-GB" sz="3600" dirty="0">
                <a:solidFill>
                  <a:srgbClr val="000000"/>
                </a:solidFill>
                <a:effectLst/>
                <a:latin typeface="Aptos" panose="020B0004020202020204" pitchFamily="34" charset="0"/>
                <a:ea typeface="Times New Roman" panose="02020603050405020304" pitchFamily="18" charset="0"/>
              </a:rPr>
              <a:t> </a:t>
            </a:r>
            <a:r>
              <a:rPr lang="en-GB" sz="3600" u="sng" dirty="0">
                <a:solidFill>
                  <a:srgbClr val="92D050"/>
                </a:solidFill>
                <a:effectLst/>
                <a:latin typeface="Aptos" panose="020B00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 Turas | Learn (</a:t>
            </a:r>
            <a:r>
              <a:rPr lang="en-GB" sz="3600" u="sng" dirty="0" err="1">
                <a:solidFill>
                  <a:srgbClr val="92D050"/>
                </a:solidFill>
                <a:effectLst/>
                <a:latin typeface="Aptos" panose="020B00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nhs.scot</a:t>
            </a:r>
            <a:r>
              <a:rPr lang="en-GB" sz="3600" u="sng" dirty="0">
                <a:solidFill>
                  <a:srgbClr val="92D050"/>
                </a:solidFill>
                <a:effectLst/>
                <a:latin typeface="Aptos" panose="020B00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a:t>
            </a:r>
            <a:endParaRPr lang="en-GB" sz="3600" dirty="0">
              <a:solidFill>
                <a:srgbClr val="92D050"/>
              </a:solidFill>
            </a:endParaRPr>
          </a:p>
          <a:p>
            <a:pPr marL="971550" lvl="1" indent="-571500">
              <a:lnSpc>
                <a:spcPct val="90000"/>
              </a:lnSpc>
              <a:spcBef>
                <a:spcPct val="20000"/>
              </a:spcBef>
              <a:spcAft>
                <a:spcPts val="600"/>
              </a:spcAft>
              <a:buClr>
                <a:schemeClr val="tx1"/>
              </a:buClr>
            </a:pPr>
            <a:r>
              <a:rPr lang="en-GB" sz="3600" dirty="0">
                <a:ea typeface="Aptos" panose="020B0004020202020204" pitchFamily="34" charset="0"/>
                <a:hlinkClick r:id="rId4">
                  <a:extLst>
                    <a:ext uri="{A12FA001-AC4F-418D-AE19-62706E023703}">
                      <ahyp:hlinkClr xmlns:ahyp="http://schemas.microsoft.com/office/drawing/2018/hyperlinkcolor" val="tx"/>
                    </a:ext>
                  </a:extLst>
                </a:hlinkClick>
              </a:rPr>
              <a:t>Gender Equality </a:t>
            </a:r>
            <a:r>
              <a:rPr lang="en-GB" sz="3600" dirty="0">
                <a:latin typeface="Arial" panose="020B0604020202020204" pitchFamily="34" charset="0"/>
                <a:ea typeface="Aptos" panose="020B0004020202020204" pitchFamily="34" charset="0"/>
                <a:hlinkClick r:id="rId4">
                  <a:extLst>
                    <a:ext uri="{A12FA001-AC4F-418D-AE19-62706E023703}">
                      <ahyp:hlinkClr xmlns:ahyp="http://schemas.microsoft.com/office/drawing/2018/hyperlinkcolor" val="tx"/>
                    </a:ext>
                  </a:extLst>
                </a:hlinkClick>
              </a:rPr>
              <a:t>- </a:t>
            </a:r>
            <a:r>
              <a:rPr lang="en-GB" sz="3600" u="sng" dirty="0">
                <a:solidFill>
                  <a:srgbClr val="C4E46E"/>
                </a:solidFill>
                <a:effectLst/>
                <a:latin typeface="Arial" panose="020B0604020202020204" pitchFamily="34" charset="0"/>
                <a:ea typeface="Aptos" panose="020B0004020202020204" pitchFamily="34" charset="0"/>
                <a:hlinkClick r:id="rId4">
                  <a:extLst>
                    <a:ext uri="{A12FA001-AC4F-418D-AE19-62706E023703}">
                      <ahyp:hlinkClr xmlns:ahyp="http://schemas.microsoft.com/office/drawing/2018/hyperlinkcolor" val="tx"/>
                    </a:ext>
                  </a:extLst>
                </a:hlinkClick>
              </a:rPr>
              <a:t>Gender equality | Turas | Learn</a:t>
            </a:r>
            <a:endParaRPr lang="en-GB" sz="3600" dirty="0"/>
          </a:p>
          <a:p>
            <a:pPr marL="971550" lvl="1" indent="-571500">
              <a:lnSpc>
                <a:spcPct val="90000"/>
              </a:lnSpc>
              <a:spcBef>
                <a:spcPct val="20000"/>
              </a:spcBef>
              <a:spcAft>
                <a:spcPts val="600"/>
              </a:spcAft>
              <a:buClr>
                <a:schemeClr val="tx1"/>
              </a:buClr>
            </a:pPr>
            <a:r>
              <a:rPr lang="en-GB" sz="3600" dirty="0"/>
              <a:t>Disability &amp; Neurodiversity – </a:t>
            </a:r>
            <a:r>
              <a:rPr lang="en-GB" sz="3600" u="sng" dirty="0">
                <a:solidFill>
                  <a:srgbClr val="92D050"/>
                </a:solidFill>
                <a:effectLst/>
                <a:latin typeface="Arial" panose="020B0604020202020204" pitchFamily="34" charset="0"/>
                <a:ea typeface="Aptos" panose="020B0004020202020204" pitchFamily="34" charset="0"/>
                <a:hlinkClick r:id="rId5">
                  <a:extLst>
                    <a:ext uri="{A12FA001-AC4F-418D-AE19-62706E023703}">
                      <ahyp:hlinkClr xmlns:ahyp="http://schemas.microsoft.com/office/drawing/2018/hyperlinkcolor" val="tx"/>
                    </a:ext>
                  </a:extLst>
                </a:hlinkClick>
              </a:rPr>
              <a:t>Disability and neurodiversity | Turas | Learn</a:t>
            </a:r>
            <a:endParaRPr lang="en-GB" sz="3600" dirty="0">
              <a:solidFill>
                <a:srgbClr val="92D050"/>
              </a:solidFill>
            </a:endParaRPr>
          </a:p>
          <a:p>
            <a:endParaRPr lang="en-GB" dirty="0"/>
          </a:p>
        </p:txBody>
      </p:sp>
    </p:spTree>
    <p:extLst>
      <p:ext uri="{BB962C8B-B14F-4D97-AF65-F5344CB8AC3E}">
        <p14:creationId xmlns:p14="http://schemas.microsoft.com/office/powerpoint/2010/main" val="3213612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399731" y="286438"/>
            <a:ext cx="10044259" cy="1332049"/>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Equity Diversity and Inclusivity Resources </a:t>
            </a:r>
          </a:p>
        </p:txBody>
      </p:sp>
      <p:sp>
        <p:nvSpPr>
          <p:cNvPr id="9" name="TextBox 8">
            <a:extLst>
              <a:ext uri="{FF2B5EF4-FFF2-40B4-BE49-F238E27FC236}">
                <a16:creationId xmlns:a16="http://schemas.microsoft.com/office/drawing/2014/main" id="{D319BFF8-1979-4727-B41F-424A383B16D4}"/>
              </a:ext>
            </a:extLst>
          </p:cNvPr>
          <p:cNvSpPr txBox="1"/>
          <p:nvPr/>
        </p:nvSpPr>
        <p:spPr>
          <a:xfrm>
            <a:off x="618193" y="2181340"/>
            <a:ext cx="10227582" cy="5079333"/>
          </a:xfrm>
          <a:prstGeom prst="rect">
            <a:avLst/>
          </a:prstGeom>
        </p:spPr>
        <p:txBody>
          <a:bodyPr vert="horz" lIns="91440" tIns="45720" rIns="91440" bIns="45720" rtlCol="0" anchor="ctr">
            <a:normAutofit fontScale="92500" lnSpcReduction="10000"/>
          </a:bodyPr>
          <a:lstStyle/>
          <a:p>
            <a:pPr marL="514350" indent="-285750">
              <a:lnSpc>
                <a:spcPct val="90000"/>
              </a:lnSpc>
              <a:spcBef>
                <a:spcPct val="20000"/>
              </a:spcBef>
              <a:spcAft>
                <a:spcPts val="600"/>
              </a:spcAft>
              <a:buClr>
                <a:schemeClr val="tx1"/>
              </a:buClr>
              <a:buSzPct val="80000"/>
              <a:buFont typeface="Wingdings" pitchFamily="2" charset="2"/>
              <a:buChar char="Ø"/>
            </a:pPr>
            <a:endParaRPr lang="en-US" dirty="0"/>
          </a:p>
          <a:p>
            <a:pPr marL="285750" indent="-285750">
              <a:buFont typeface="Wingdings" pitchFamily="2" charset="2"/>
              <a:buChar char="Ø"/>
            </a:pPr>
            <a:r>
              <a:rPr lang="en-GB" sz="2400" dirty="0"/>
              <a:t>Kings Fund resource</a:t>
            </a:r>
          </a:p>
          <a:p>
            <a:pPr marL="742950" lvl="1" indent="-285750" fontAlgn="base">
              <a:buFont typeface="Wingdings" pitchFamily="2" charset="2"/>
              <a:buChar char="Ø"/>
            </a:pPr>
            <a:r>
              <a:rPr lang="en-GB" sz="2400" dirty="0">
                <a:hlinkClick r:id="rId3" tooltip="Original URL: https://features.kingsfund.org.uk/2020/07/ethnic-minority-nhs-staff-racism-discrimination/index.html. Click or tap if you trust this link.">
                  <a:extLst>
                    <a:ext uri="{A12FA001-AC4F-418D-AE19-62706E023703}">
                      <ahyp:hlinkClr xmlns:ahyp="http://schemas.microsoft.com/office/drawing/2018/hyperlinkcolor" val="tx"/>
                    </a:ext>
                  </a:extLst>
                </a:hlinkClick>
              </a:rPr>
              <a:t>'A long way to go': ethnic minority NHS staff share their stories (kingsfund.org.uk)</a:t>
            </a:r>
            <a:endParaRPr lang="en-GB" sz="2400" dirty="0"/>
          </a:p>
          <a:p>
            <a:pPr lvl="1" fontAlgn="base"/>
            <a:endParaRPr lang="en-GB" sz="2400" dirty="0"/>
          </a:p>
          <a:p>
            <a:pPr marL="285750" indent="-285750">
              <a:buFont typeface="Wingdings" pitchFamily="2" charset="2"/>
              <a:buChar char="Ø"/>
            </a:pPr>
            <a:r>
              <a:rPr lang="en-GB" sz="2400" dirty="0"/>
              <a:t>NHS Grampian video - 20 mins</a:t>
            </a:r>
          </a:p>
          <a:p>
            <a:pPr marL="742950" lvl="1" indent="-285750" fontAlgn="base">
              <a:buFont typeface="Wingdings" pitchFamily="2" charset="2"/>
              <a:buChar char="Ø"/>
            </a:pPr>
            <a:r>
              <a:rPr lang="en-GB" sz="2400" dirty="0">
                <a:hlinkClick r:id="rId4" tooltip="Original URL: https://www.youtube.com/watch?v=BHk0AwvRp_o. Click or tap if you trust this link.">
                  <a:extLst>
                    <a:ext uri="{A12FA001-AC4F-418D-AE19-62706E023703}">
                      <ahyp:hlinkClr xmlns:ahyp="http://schemas.microsoft.com/office/drawing/2018/hyperlinkcolor" val="tx"/>
                    </a:ext>
                  </a:extLst>
                </a:hlinkClick>
              </a:rPr>
              <a:t>"It's okay to talk about race" NHS Grampian Staff Share Their Experience With Racism - YouTube</a:t>
            </a:r>
            <a:endParaRPr lang="en-GB" sz="2400" dirty="0"/>
          </a:p>
          <a:p>
            <a:pPr marL="285750" indent="-285750">
              <a:buFont typeface="Wingdings" pitchFamily="2" charset="2"/>
              <a:buChar char="Ø"/>
            </a:pPr>
            <a:endParaRPr lang="en-GB" sz="2400" dirty="0"/>
          </a:p>
          <a:p>
            <a:pPr marL="285750" indent="-285750">
              <a:buFont typeface="Wingdings" pitchFamily="2" charset="2"/>
              <a:buChar char="Ø"/>
            </a:pPr>
            <a:r>
              <a:rPr lang="en-GB" sz="2400" dirty="0"/>
              <a:t>NMC Resource - lots of links</a:t>
            </a:r>
          </a:p>
          <a:p>
            <a:pPr marL="742950" lvl="1" indent="-285750" fontAlgn="base">
              <a:buFont typeface="Wingdings" pitchFamily="2" charset="2"/>
              <a:buChar char="Ø"/>
            </a:pPr>
            <a:r>
              <a:rPr lang="en-GB" sz="2400" dirty="0">
                <a:hlinkClick r:id="rId5" tooltip="Original URL: https://www.england.nhs.uk/long-read/combatting-racial-discrimination-against-minority-ethnic-nurses-midwives-and-nursing-associates/#3-authentic-inclusion-nmc-code-prioritise-people. Click or tap if you trust this link.">
                  <a:extLst>
                    <a:ext uri="{A12FA001-AC4F-418D-AE19-62706E023703}">
                      <ahyp:hlinkClr xmlns:ahyp="http://schemas.microsoft.com/office/drawing/2018/hyperlinkcolor" val="tx"/>
                    </a:ext>
                  </a:extLst>
                </a:hlinkClick>
              </a:rPr>
              <a:t>NHS England » Combatting racial discrimination against minority ethnic nurses, midwives and nursing associates</a:t>
            </a:r>
            <a:endParaRPr lang="en-GB" sz="2400" dirty="0"/>
          </a:p>
          <a:p>
            <a:pPr marL="285750" indent="-285750">
              <a:buFont typeface="Wingdings" pitchFamily="2" charset="2"/>
              <a:buChar char="Ø"/>
            </a:pPr>
            <a:endParaRPr lang="en-GB" sz="2400" dirty="0"/>
          </a:p>
          <a:p>
            <a:pPr marL="285750" indent="-285750">
              <a:buFont typeface="Wingdings" pitchFamily="2" charset="2"/>
              <a:buChar char="Ø"/>
            </a:pPr>
            <a:r>
              <a:rPr lang="en-GB" sz="2400" dirty="0"/>
              <a:t>Unconscious bias</a:t>
            </a:r>
          </a:p>
          <a:p>
            <a:pPr marL="742950" lvl="1" indent="-285750" fontAlgn="base">
              <a:buFont typeface="Wingdings" pitchFamily="2" charset="2"/>
              <a:buChar char="Ø"/>
            </a:pPr>
            <a:r>
              <a:rPr lang="en-GB" sz="2400" dirty="0"/>
              <a:t>Resources available on </a:t>
            </a:r>
            <a:r>
              <a:rPr lang="en-GB" sz="2400" dirty="0" err="1"/>
              <a:t>Turas</a:t>
            </a:r>
            <a:r>
              <a:rPr lang="en-GB" sz="2400" dirty="0"/>
              <a:t> </a:t>
            </a:r>
            <a:r>
              <a:rPr lang="en-GB" sz="2400" dirty="0">
                <a:hlinkClick r:id="rId6" tooltip="Original URL: https://learn.nes.nhs.scot/Scorm/Launch/58715. Click or tap if you trust this link.">
                  <a:extLst>
                    <a:ext uri="{A12FA001-AC4F-418D-AE19-62706E023703}">
                      <ahyp:hlinkClr xmlns:ahyp="http://schemas.microsoft.com/office/drawing/2018/hyperlinkcolor" val="tx"/>
                    </a:ext>
                  </a:extLst>
                </a:hlinkClick>
              </a:rPr>
              <a:t>Scorm Player - Unconscious bias (nhs.scot)</a:t>
            </a:r>
            <a:r>
              <a:rPr lang="en-GB" sz="2400" dirty="0"/>
              <a:t> </a:t>
            </a:r>
          </a:p>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sz="2200"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sz="2200" dirty="0"/>
          </a:p>
          <a:p>
            <a:pPr marL="45720">
              <a:lnSpc>
                <a:spcPct val="90000"/>
              </a:lnSpc>
              <a:spcBef>
                <a:spcPct val="20000"/>
              </a:spcBef>
              <a:spcAft>
                <a:spcPts val="600"/>
              </a:spcAft>
              <a:buClr>
                <a:schemeClr val="tx1"/>
              </a:buClr>
              <a:buSzPct val="80000"/>
            </a:pPr>
            <a:endParaRPr lang="en-US" dirty="0">
              <a:solidFill>
                <a:schemeClr val="bg2">
                  <a:lumMod val="75000"/>
                </a:schemeClr>
              </a:solidFill>
            </a:endParaRPr>
          </a:p>
          <a:p>
            <a:pPr marL="274320"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a:p>
            <a:pPr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p:txBody>
      </p:sp>
      <p:pic>
        <p:nvPicPr>
          <p:cNvPr id="5" name="Object 4" descr="preencoded.png"/>
          <p:cNvPicPr>
            <a:picLocks noChangeAspect="1"/>
          </p:cNvPicPr>
          <p:nvPr/>
        </p:nvPicPr>
        <p:blipFill>
          <a:blip r:embed="rId7"/>
          <a:stretch>
            <a:fillRect/>
          </a:stretch>
        </p:blipFill>
        <p:spPr>
          <a:xfrm>
            <a:off x="10898142" y="5599289"/>
            <a:ext cx="1090530" cy="1090530"/>
          </a:xfrm>
          <a:prstGeom prst="rect">
            <a:avLst/>
          </a:prstGeom>
        </p:spPr>
      </p:pic>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spTree>
    <p:extLst>
      <p:ext uri="{BB962C8B-B14F-4D97-AF65-F5344CB8AC3E}">
        <p14:creationId xmlns:p14="http://schemas.microsoft.com/office/powerpoint/2010/main" val="3508514630"/>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 xmlns:mv="urn:schemas-microsoft-com:mac:vml">
      <mp:transition xmlns:mp="http://schemas.microsoft.com/office/mac/powerpoint/2008/main" spd="slow" advTm="6023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5" name="Picture 5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7" name="Oval 5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9" name="Picture 5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 name="Picture 6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3" name="Rectangle 6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5" name="Rectangle 6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7" name="Rectangle 66">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73"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6" name="Object 5"/>
          <p:cNvSpPr txBox="1"/>
          <p:nvPr/>
        </p:nvSpPr>
        <p:spPr>
          <a:xfrm>
            <a:off x="806195" y="804672"/>
            <a:ext cx="3521359" cy="5248656"/>
          </a:xfrm>
          <a:prstGeom prst="rect">
            <a:avLst/>
          </a:prstGeom>
        </p:spPr>
        <p:txBody>
          <a:bodyPr vert="horz" lIns="91440" tIns="45720" rIns="91440" bIns="45720" rtlCol="0" anchor="ctr">
            <a:normAutofit/>
          </a:bodyPr>
          <a:lstStyle/>
          <a:p>
            <a:pPr algn="ctr">
              <a:spcBef>
                <a:spcPct val="0"/>
              </a:spcBef>
              <a:spcAft>
                <a:spcPts val="600"/>
              </a:spcAft>
            </a:pPr>
            <a:r>
              <a:rPr lang="en-US" sz="4200" b="0" i="0" kern="1200" cap="all" dirty="0">
                <a:ln w="3175" cmpd="sng">
                  <a:noFill/>
                </a:ln>
                <a:solidFill>
                  <a:schemeClr val="tx2"/>
                </a:solidFill>
                <a:latin typeface="+mj-lt"/>
                <a:ea typeface="+mj-ea"/>
                <a:cs typeface="+mj-cs"/>
              </a:rPr>
              <a:t>ARCP outcomes </a:t>
            </a:r>
          </a:p>
        </p:txBody>
      </p:sp>
      <p:sp>
        <p:nvSpPr>
          <p:cNvPr id="9" name="TextBox 8">
            <a:extLst>
              <a:ext uri="{FF2B5EF4-FFF2-40B4-BE49-F238E27FC236}">
                <a16:creationId xmlns:a16="http://schemas.microsoft.com/office/drawing/2014/main" id="{D319BFF8-1979-4727-B41F-424A383B16D4}"/>
              </a:ext>
            </a:extLst>
          </p:cNvPr>
          <p:cNvSpPr txBox="1"/>
          <p:nvPr/>
        </p:nvSpPr>
        <p:spPr>
          <a:xfrm>
            <a:off x="4327554" y="1273487"/>
            <a:ext cx="7048237" cy="4779841"/>
          </a:xfrm>
          <a:prstGeom prst="rect">
            <a:avLst/>
          </a:prstGeom>
        </p:spPr>
        <p:txBody>
          <a:bodyPr vert="horz" lIns="91440" tIns="45720" rIns="91440" bIns="45720" rtlCol="0" anchor="ctr">
            <a:normAutofit/>
          </a:bodyPr>
          <a:lstStyle/>
          <a:p>
            <a:pPr marL="274320" indent="-27432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274320" indent="-27432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48" name="Object 4" descr="preencoded.png">
            <a:extLst>
              <a:ext uri="{FF2B5EF4-FFF2-40B4-BE49-F238E27FC236}">
                <a16:creationId xmlns:a16="http://schemas.microsoft.com/office/drawing/2014/main" id="{C7197456-B059-49A2-BBC0-3C7D2E4C3281}"/>
              </a:ext>
            </a:extLst>
          </p:cNvPr>
          <p:cNvPicPr>
            <a:picLocks noChangeAspect="1"/>
          </p:cNvPicPr>
          <p:nvPr/>
        </p:nvPicPr>
        <p:blipFill>
          <a:blip r:embed="rId8"/>
          <a:stretch>
            <a:fillRect/>
          </a:stretch>
        </p:blipFill>
        <p:spPr>
          <a:xfrm>
            <a:off x="10437812" y="5137550"/>
            <a:ext cx="1090530" cy="1090530"/>
          </a:xfrm>
          <a:prstGeom prst="rect">
            <a:avLst/>
          </a:prstGeom>
        </p:spPr>
      </p:pic>
      <p:sp>
        <p:nvSpPr>
          <p:cNvPr id="4" name="TextBox 3">
            <a:extLst>
              <a:ext uri="{FF2B5EF4-FFF2-40B4-BE49-F238E27FC236}">
                <a16:creationId xmlns:a16="http://schemas.microsoft.com/office/drawing/2014/main" id="{130CB66F-0671-5833-1E00-E14068F2DE0C}"/>
              </a:ext>
            </a:extLst>
          </p:cNvPr>
          <p:cNvSpPr txBox="1"/>
          <p:nvPr/>
        </p:nvSpPr>
        <p:spPr>
          <a:xfrm>
            <a:off x="4406746" y="1314070"/>
            <a:ext cx="6488935" cy="4057521"/>
          </a:xfrm>
          <a:prstGeom prst="rect">
            <a:avLst/>
          </a:prstGeom>
          <a:noFill/>
        </p:spPr>
        <p:txBody>
          <a:bodyPr wrap="square">
            <a:spAutoFit/>
          </a:bodyPr>
          <a:lstStyle/>
          <a:p>
            <a:pPr marL="914400" lvl="1"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Gold Guide descriptions for Outcomes  (GG10 pages 73 – 78)</a:t>
            </a:r>
          </a:p>
          <a:p>
            <a:pPr>
              <a:lnSpc>
                <a:spcPct val="90000"/>
              </a:lnSpc>
              <a:spcBef>
                <a:spcPts val="1000"/>
              </a:spcBef>
              <a:buClr>
                <a:schemeClr val="bg2">
                  <a:lumMod val="40000"/>
                  <a:lumOff val="60000"/>
                </a:schemeClr>
              </a:buClr>
              <a:buSzPct val="80000"/>
              <a:buFont typeface="Wingdings 3" charset="2"/>
              <a:buChar char=""/>
            </a:pPr>
            <a:endParaRPr lang="en-US" sz="2000" dirty="0">
              <a:latin typeface="+mj-lt"/>
              <a:ea typeface="+mj-ea"/>
              <a:cs typeface="+mj-cs"/>
            </a:endParaRPr>
          </a:p>
          <a:p>
            <a:pPr marL="457200"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Outcome 5 (and associated </a:t>
            </a:r>
            <a:r>
              <a:rPr lang="en-US" sz="2000" b="1" dirty="0">
                <a:latin typeface="+mj-lt"/>
                <a:ea typeface="+mj-ea"/>
                <a:cs typeface="+mj-cs"/>
                <a:hlinkClick r:id="rId9">
                  <a:extLst>
                    <a:ext uri="{A12FA001-AC4F-418D-AE19-62706E023703}">
                      <ahyp:hlinkClr xmlns:ahyp="http://schemas.microsoft.com/office/drawing/2018/hyperlinkcolor" val="tx"/>
                    </a:ext>
                  </a:extLst>
                </a:hlinkClick>
              </a:rPr>
              <a:t>flow chart</a:t>
            </a:r>
            <a:r>
              <a:rPr lang="en-US" sz="2000" dirty="0">
                <a:latin typeface="+mj-lt"/>
                <a:ea typeface="+mj-ea"/>
                <a:cs typeface="+mj-cs"/>
              </a:rPr>
              <a:t>) should be used if:</a:t>
            </a:r>
          </a:p>
          <a:p>
            <a:pPr marL="914400" lvl="1"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Absent evidence where there is likelihood this will be obtained in short time frame (if not then consider outcome 2 or 3)</a:t>
            </a:r>
          </a:p>
          <a:p>
            <a:pPr marL="914400" lvl="1"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Failure to submit SOAR and absence declaration</a:t>
            </a:r>
          </a:p>
          <a:p>
            <a:pPr marL="914400" lvl="1"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Normally 2 weeks but up to 8 weeks in exceptional circumstances</a:t>
            </a:r>
          </a:p>
        </p:txBody>
      </p:sp>
    </p:spTree>
    <p:extLst>
      <p:ext uri="{BB962C8B-B14F-4D97-AF65-F5344CB8AC3E}">
        <p14:creationId xmlns:p14="http://schemas.microsoft.com/office/powerpoint/2010/main" val="2463637926"/>
      </p:ext>
    </p:extLst>
  </p:cSld>
  <p:clrMapOvr>
    <a:masterClrMapping/>
  </p:clrMapOvr>
  <mc:AlternateContent xmlns:mc="http://schemas.openxmlformats.org/markup-compatibility/2006" xmlns:p14="http://schemas.microsoft.com/office/powerpoint/2010/main">
    <mc:Choice Requires="p14">
      <p:transition spd="slow" p14:dur="2000" advTm="97907"/>
    </mc:Choice>
    <mc:Fallback xmlns="" xmlns:mv="urn:schemas-microsoft-com:mac:vml">
      <mp:transition xmlns:mp="http://schemas.microsoft.com/office/mac/powerpoint/2008/main" spd="slow" advTm="97907"/>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2AB0DF6A4E2548BF983C57E9E99C13" ma:contentTypeVersion="14" ma:contentTypeDescription="Create a new document." ma:contentTypeScope="" ma:versionID="57e6ec216421bf94dabb63623cf11615">
  <xsd:schema xmlns:xsd="http://www.w3.org/2001/XMLSchema" xmlns:xs="http://www.w3.org/2001/XMLSchema" xmlns:p="http://schemas.microsoft.com/office/2006/metadata/properties" xmlns:ns3="c5e815ac-6ddd-4347-9b04-5112676ee81d" xmlns:ns4="4e8f7c0f-e3c6-488d-868f-616b532a44b8" targetNamespace="http://schemas.microsoft.com/office/2006/metadata/properties" ma:root="true" ma:fieldsID="e0702e28d4109a4c2b47bb2739786eea" ns3:_="" ns4:_="">
    <xsd:import namespace="c5e815ac-6ddd-4347-9b04-5112676ee81d"/>
    <xsd:import namespace="4e8f7c0f-e3c6-488d-868f-616b532a44b8"/>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e815ac-6ddd-4347-9b04-5112676ee8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Time" ma:index="11" nillable="true" ma:displayName="Last Shared By Time" ma:description=""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8f7c0f-e3c6-488d-868f-616b532a44b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C7634B-3463-4060-AB5D-75F8F64F2AF6}">
  <ds:schemaRefs>
    <ds:schemaRef ds:uri="http://schemas.microsoft.com/sharepoint/v3/contenttype/forms"/>
  </ds:schemaRefs>
</ds:datastoreItem>
</file>

<file path=customXml/itemProps2.xml><?xml version="1.0" encoding="utf-8"?>
<ds:datastoreItem xmlns:ds="http://schemas.openxmlformats.org/officeDocument/2006/customXml" ds:itemID="{4EFCFDCE-72C9-48CE-9CA2-AF4BEDC92A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e815ac-6ddd-4347-9b04-5112676ee81d"/>
    <ds:schemaRef ds:uri="4e8f7c0f-e3c6-488d-868f-616b532a44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B73632-ECA2-40FA-9824-84828EA7A6CE}">
  <ds:schemaRefs>
    <ds:schemaRef ds:uri="c5e815ac-6ddd-4347-9b04-5112676ee81d"/>
    <ds:schemaRef ds:uri="http://purl.org/dc/terms/"/>
    <ds:schemaRef ds:uri="4e8f7c0f-e3c6-488d-868f-616b532a44b8"/>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emplate/>
  <TotalTime>3692</TotalTime>
  <Words>1762</Words>
  <Application>Microsoft Office PowerPoint</Application>
  <PresentationFormat>Widescreen</PresentationFormat>
  <Paragraphs>200</Paragraphs>
  <Slides>22</Slides>
  <Notes>18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3" baseType="lpstr">
      <vt:lpstr>Aptos</vt:lpstr>
      <vt:lpstr>Arial</vt:lpstr>
      <vt:lpstr>Calibri</vt:lpstr>
      <vt:lpstr>Calibri Light</vt:lpstr>
      <vt:lpstr>Century Gothic</vt:lpstr>
      <vt:lpstr>Source Sans Pro</vt:lpstr>
      <vt:lpstr>Wingdings</vt:lpstr>
      <vt:lpstr>Wingdings 3</vt:lpstr>
      <vt:lpstr>Ion</vt:lpstr>
      <vt:lpstr>Office Theme</vt:lpstr>
      <vt:lpstr>Document</vt:lpstr>
      <vt:lpstr>ARCP Training </vt:lpstr>
      <vt:lpstr>PowerPoint Presentation</vt:lpstr>
      <vt:lpstr>PowerPoint Presentation</vt:lpstr>
      <vt:lpstr>PowerPoint Presentation</vt:lpstr>
      <vt:lpstr>PowerPoint Presentation</vt:lpstr>
      <vt:lpstr>PowerPoint Presentation</vt:lpstr>
      <vt:lpstr>ADDITIONAL TRAINING   </vt:lpstr>
      <vt:lpstr>PowerPoint Presentation</vt:lpstr>
      <vt:lpstr>PowerPoint Presentation</vt:lpstr>
      <vt:lpstr>PowerPoint Presentation</vt:lpstr>
      <vt:lpstr>ARCPs for LTFT Resident doctors</vt:lpstr>
      <vt:lpstr>ARCP – NO REVIEW </vt:lpstr>
      <vt:lpstr>Outcomes 2 Management</vt:lpstr>
      <vt:lpstr>Outcomes 3 and 4 Management</vt:lpstr>
      <vt:lpstr>PowerPoint Presentation</vt:lpstr>
      <vt:lpstr>Feedback in the ARCP process</vt:lpstr>
      <vt:lpstr>Feedback in the ARCP Process</vt:lpstr>
      <vt:lpstr>Scenarios</vt:lpstr>
      <vt:lpstr>Resident doctor REVIEW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ARCP Training</dc:title>
  <dc:creator>Clare McKenzie</dc:creator>
  <cp:lastModifiedBy>Laura Armstrong</cp:lastModifiedBy>
  <cp:revision>41</cp:revision>
  <dcterms:created xsi:type="dcterms:W3CDTF">2021-04-02T13:47:40Z</dcterms:created>
  <dcterms:modified xsi:type="dcterms:W3CDTF">2026-03-09T10:24:28Z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0x0101000D2AB0DF6A4E2548BF983C57E9E99C13</vt:lpwstr>
  </property>
</Properties>
</file>