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8" r:id="rId4"/>
    <p:sldMasterId id="2147484116" r:id="rId5"/>
  </p:sldMasterIdLst>
  <p:notesMasterIdLst>
    <p:notesMasterId r:id="rId33"/>
  </p:notesMasterIdLst>
  <p:sldIdLst>
    <p:sldId id="340" r:id="rId6"/>
    <p:sldId id="358" r:id="rId7"/>
    <p:sldId id="361" r:id="rId8"/>
    <p:sldId id="353" r:id="rId9"/>
    <p:sldId id="344" r:id="rId10"/>
    <p:sldId id="296" r:id="rId11"/>
    <p:sldId id="362" r:id="rId12"/>
    <p:sldId id="297" r:id="rId13"/>
    <p:sldId id="359" r:id="rId14"/>
    <p:sldId id="298" r:id="rId15"/>
    <p:sldId id="299" r:id="rId16"/>
    <p:sldId id="300" r:id="rId17"/>
    <p:sldId id="354" r:id="rId18"/>
    <p:sldId id="346" r:id="rId19"/>
    <p:sldId id="363" r:id="rId20"/>
    <p:sldId id="352" r:id="rId21"/>
    <p:sldId id="355" r:id="rId22"/>
    <p:sldId id="356" r:id="rId23"/>
    <p:sldId id="345" r:id="rId24"/>
    <p:sldId id="277" r:id="rId25"/>
    <p:sldId id="281" r:id="rId26"/>
    <p:sldId id="283" r:id="rId27"/>
    <p:sldId id="342" r:id="rId28"/>
    <p:sldId id="325" r:id="rId29"/>
    <p:sldId id="282" r:id="rId30"/>
    <p:sldId id="322" r:id="rId31"/>
    <p:sldId id="364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0BE006D-CA92-E3FE-D4F0-41562FC6673D}" name="Lesley Metcalf" initials="LM" userId="S::Lesley.Metcalf@nes.scot.nhs.uk::da3a578e-23ee-46c4-a07c-75a0b42d67ea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sley Metcalf" initials="LM" lastIdx="1" clrIdx="0">
    <p:extLst>
      <p:ext uri="{19B8F6BF-5375-455C-9EA6-DF929625EA0E}">
        <p15:presenceInfo xmlns:p15="http://schemas.microsoft.com/office/powerpoint/2012/main" userId="S::Lesley.Metcalf@nes.scot.nhs.uk::da3a578e-23ee-46c4-a07c-75a0b42d67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C5E27D-BA9A-42B5-AEC2-EF15A5B04FB8}" v="31" dt="2023-03-14T10:35:50.7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87279" autoAdjust="0"/>
  </p:normalViewPr>
  <p:slideViewPr>
    <p:cSldViewPr snapToGrid="0">
      <p:cViewPr varScale="1">
        <p:scale>
          <a:sx n="99" d="100"/>
          <a:sy n="99" d="100"/>
        </p:scale>
        <p:origin x="110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55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0FAA50-037B-461F-96AD-6ADF5419972A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F5D9A990-F192-41C1-BC89-502D3E3A3024}">
      <dgm:prSet/>
      <dgm:spPr/>
      <dgm:t>
        <a:bodyPr/>
        <a:lstStyle/>
        <a:p>
          <a:pPr>
            <a:defRPr b="1"/>
          </a:pPr>
          <a:r>
            <a:rPr lang="en-GB"/>
            <a:t>Educational Supervisor Report</a:t>
          </a:r>
          <a:endParaRPr lang="en-US"/>
        </a:p>
      </dgm:t>
    </dgm:pt>
    <dgm:pt modelId="{219C3720-0403-4D4D-9B89-CAA53984E623}" type="parTrans" cxnId="{15EE4405-E5A8-4EE9-86B4-183423800630}">
      <dgm:prSet/>
      <dgm:spPr/>
      <dgm:t>
        <a:bodyPr/>
        <a:lstStyle/>
        <a:p>
          <a:endParaRPr lang="en-US"/>
        </a:p>
      </dgm:t>
    </dgm:pt>
    <dgm:pt modelId="{325A578A-A15C-48E3-9673-54D3753D6BD0}" type="sibTrans" cxnId="{15EE4405-E5A8-4EE9-86B4-183423800630}">
      <dgm:prSet/>
      <dgm:spPr/>
      <dgm:t>
        <a:bodyPr/>
        <a:lstStyle/>
        <a:p>
          <a:endParaRPr lang="en-US"/>
        </a:p>
      </dgm:t>
    </dgm:pt>
    <dgm:pt modelId="{627F4ED8-F53A-4998-8F37-3F5480BD8D8F}">
      <dgm:prSet/>
      <dgm:spPr/>
      <dgm:t>
        <a:bodyPr/>
        <a:lstStyle/>
        <a:p>
          <a:r>
            <a:rPr lang="en-GB"/>
            <a:t>Panel should identify a member to give developmental feedback to Educational Supervisors</a:t>
          </a:r>
          <a:endParaRPr lang="en-US"/>
        </a:p>
      </dgm:t>
    </dgm:pt>
    <dgm:pt modelId="{C06ECDC4-2576-44FD-9B6E-4E35B86A5C7B}" type="parTrans" cxnId="{A5C025D0-32B0-47AF-B676-0D32A4FD240F}">
      <dgm:prSet/>
      <dgm:spPr/>
      <dgm:t>
        <a:bodyPr/>
        <a:lstStyle/>
        <a:p>
          <a:endParaRPr lang="en-US"/>
        </a:p>
      </dgm:t>
    </dgm:pt>
    <dgm:pt modelId="{7B129191-E545-4555-A884-C7C858152A22}" type="sibTrans" cxnId="{A5C025D0-32B0-47AF-B676-0D32A4FD240F}">
      <dgm:prSet/>
      <dgm:spPr/>
      <dgm:t>
        <a:bodyPr/>
        <a:lstStyle/>
        <a:p>
          <a:endParaRPr lang="en-US"/>
        </a:p>
      </dgm:t>
    </dgm:pt>
    <dgm:pt modelId="{39A1021E-C716-4183-A6D1-462838978345}">
      <dgm:prSet/>
      <dgm:spPr/>
      <dgm:t>
        <a:bodyPr/>
        <a:lstStyle/>
        <a:p>
          <a:pPr>
            <a:defRPr b="1"/>
          </a:pPr>
          <a:r>
            <a:rPr lang="en-GB"/>
            <a:t>Trainees</a:t>
          </a:r>
          <a:endParaRPr lang="en-US"/>
        </a:p>
      </dgm:t>
    </dgm:pt>
    <dgm:pt modelId="{E97D4C3D-2EAF-4458-B1F0-F9D5CA1587D9}" type="parTrans" cxnId="{25828000-A68F-4922-8EF6-7DF9F9B8CB73}">
      <dgm:prSet/>
      <dgm:spPr/>
      <dgm:t>
        <a:bodyPr/>
        <a:lstStyle/>
        <a:p>
          <a:endParaRPr lang="en-US"/>
        </a:p>
      </dgm:t>
    </dgm:pt>
    <dgm:pt modelId="{FC1B2D86-94E8-4F13-8686-D15B9DA988AF}" type="sibTrans" cxnId="{25828000-A68F-4922-8EF6-7DF9F9B8CB73}">
      <dgm:prSet/>
      <dgm:spPr/>
      <dgm:t>
        <a:bodyPr/>
        <a:lstStyle/>
        <a:p>
          <a:endParaRPr lang="en-US"/>
        </a:p>
      </dgm:t>
    </dgm:pt>
    <dgm:pt modelId="{0A756A71-BA96-4F32-97DC-9FA54FB4029D}">
      <dgm:prSet/>
      <dgm:spPr/>
      <dgm:t>
        <a:bodyPr/>
        <a:lstStyle/>
        <a:p>
          <a:r>
            <a:rPr lang="en-GB"/>
            <a:t>Irrespective of ARCP outcome, trainees should be given developmental feedback</a:t>
          </a:r>
          <a:endParaRPr lang="en-US"/>
        </a:p>
      </dgm:t>
    </dgm:pt>
    <dgm:pt modelId="{CEA9285F-5A72-487A-9171-02E98C611B08}" type="parTrans" cxnId="{E29D68B1-B21D-48F7-BAE0-DB978D9098CA}">
      <dgm:prSet/>
      <dgm:spPr/>
      <dgm:t>
        <a:bodyPr/>
        <a:lstStyle/>
        <a:p>
          <a:endParaRPr lang="en-US"/>
        </a:p>
      </dgm:t>
    </dgm:pt>
    <dgm:pt modelId="{908156FB-9B33-46A9-80C8-D56312C2F1B3}" type="sibTrans" cxnId="{E29D68B1-B21D-48F7-BAE0-DB978D9098CA}">
      <dgm:prSet/>
      <dgm:spPr/>
      <dgm:t>
        <a:bodyPr/>
        <a:lstStyle/>
        <a:p>
          <a:endParaRPr lang="en-US"/>
        </a:p>
      </dgm:t>
    </dgm:pt>
    <dgm:pt modelId="{825688E5-B9C3-4890-BA1E-471A8209C5CF}" type="pres">
      <dgm:prSet presAssocID="{AE0FAA50-037B-461F-96AD-6ADF5419972A}" presName="root" presStyleCnt="0">
        <dgm:presLayoutVars>
          <dgm:dir/>
          <dgm:resizeHandles val="exact"/>
        </dgm:presLayoutVars>
      </dgm:prSet>
      <dgm:spPr/>
    </dgm:pt>
    <dgm:pt modelId="{3D19A6BB-A8EF-4F43-80F4-093999976AC4}" type="pres">
      <dgm:prSet presAssocID="{F5D9A990-F192-41C1-BC89-502D3E3A3024}" presName="compNode" presStyleCnt="0"/>
      <dgm:spPr/>
    </dgm:pt>
    <dgm:pt modelId="{A6E1F787-E54D-44AC-B4FC-0679810424A4}" type="pres">
      <dgm:prSet presAssocID="{F5D9A990-F192-41C1-BC89-502D3E3A302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0ED65BCD-5B7D-444F-8071-DAF7C6F07CE2}" type="pres">
      <dgm:prSet presAssocID="{F5D9A990-F192-41C1-BC89-502D3E3A3024}" presName="iconSpace" presStyleCnt="0"/>
      <dgm:spPr/>
    </dgm:pt>
    <dgm:pt modelId="{6E845CC1-880B-41CD-965E-473EF4E5320A}" type="pres">
      <dgm:prSet presAssocID="{F5D9A990-F192-41C1-BC89-502D3E3A3024}" presName="parTx" presStyleLbl="revTx" presStyleIdx="0" presStyleCnt="4">
        <dgm:presLayoutVars>
          <dgm:chMax val="0"/>
          <dgm:chPref val="0"/>
        </dgm:presLayoutVars>
      </dgm:prSet>
      <dgm:spPr/>
    </dgm:pt>
    <dgm:pt modelId="{973BB0B3-0C15-4116-B26A-8E2021E514B6}" type="pres">
      <dgm:prSet presAssocID="{F5D9A990-F192-41C1-BC89-502D3E3A3024}" presName="txSpace" presStyleCnt="0"/>
      <dgm:spPr/>
    </dgm:pt>
    <dgm:pt modelId="{2E7C0387-7157-4D73-9178-B1F8ED07AF0D}" type="pres">
      <dgm:prSet presAssocID="{F5D9A990-F192-41C1-BC89-502D3E3A3024}" presName="desTx" presStyleLbl="revTx" presStyleIdx="1" presStyleCnt="4">
        <dgm:presLayoutVars/>
      </dgm:prSet>
      <dgm:spPr/>
    </dgm:pt>
    <dgm:pt modelId="{62DF31BF-C333-43BA-A487-2993B47DDBE6}" type="pres">
      <dgm:prSet presAssocID="{325A578A-A15C-48E3-9673-54D3753D6BD0}" presName="sibTrans" presStyleCnt="0"/>
      <dgm:spPr/>
    </dgm:pt>
    <dgm:pt modelId="{F930BC5A-7575-4F8B-8513-37AA4C2913AA}" type="pres">
      <dgm:prSet presAssocID="{39A1021E-C716-4183-A6D1-462838978345}" presName="compNode" presStyleCnt="0"/>
      <dgm:spPr/>
    </dgm:pt>
    <dgm:pt modelId="{5E46F5F6-2E0A-4DE8-866D-270BA3C11A99}" type="pres">
      <dgm:prSet presAssocID="{39A1021E-C716-4183-A6D1-4628389783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4F56667-513D-448D-A45B-8F20A12B4CC4}" type="pres">
      <dgm:prSet presAssocID="{39A1021E-C716-4183-A6D1-462838978345}" presName="iconSpace" presStyleCnt="0"/>
      <dgm:spPr/>
    </dgm:pt>
    <dgm:pt modelId="{FE1E978B-8580-4DCF-AC33-E1EBE6CA109C}" type="pres">
      <dgm:prSet presAssocID="{39A1021E-C716-4183-A6D1-462838978345}" presName="parTx" presStyleLbl="revTx" presStyleIdx="2" presStyleCnt="4">
        <dgm:presLayoutVars>
          <dgm:chMax val="0"/>
          <dgm:chPref val="0"/>
        </dgm:presLayoutVars>
      </dgm:prSet>
      <dgm:spPr/>
    </dgm:pt>
    <dgm:pt modelId="{7D6749A1-6523-4E41-B0F2-6426DFA99792}" type="pres">
      <dgm:prSet presAssocID="{39A1021E-C716-4183-A6D1-462838978345}" presName="txSpace" presStyleCnt="0"/>
      <dgm:spPr/>
    </dgm:pt>
    <dgm:pt modelId="{806D9503-E402-48D8-A952-81B4E67AF2E6}" type="pres">
      <dgm:prSet presAssocID="{39A1021E-C716-4183-A6D1-462838978345}" presName="desTx" presStyleLbl="revTx" presStyleIdx="3" presStyleCnt="4">
        <dgm:presLayoutVars/>
      </dgm:prSet>
      <dgm:spPr/>
    </dgm:pt>
  </dgm:ptLst>
  <dgm:cxnLst>
    <dgm:cxn modelId="{25828000-A68F-4922-8EF6-7DF9F9B8CB73}" srcId="{AE0FAA50-037B-461F-96AD-6ADF5419972A}" destId="{39A1021E-C716-4183-A6D1-462838978345}" srcOrd="1" destOrd="0" parTransId="{E97D4C3D-2EAF-4458-B1F0-F9D5CA1587D9}" sibTransId="{FC1B2D86-94E8-4F13-8686-D15B9DA988AF}"/>
    <dgm:cxn modelId="{15EE4405-E5A8-4EE9-86B4-183423800630}" srcId="{AE0FAA50-037B-461F-96AD-6ADF5419972A}" destId="{F5D9A990-F192-41C1-BC89-502D3E3A3024}" srcOrd="0" destOrd="0" parTransId="{219C3720-0403-4D4D-9B89-CAA53984E623}" sibTransId="{325A578A-A15C-48E3-9673-54D3753D6BD0}"/>
    <dgm:cxn modelId="{6DCFFE22-D4E3-4B22-B65C-2325AA68E1EA}" type="presOf" srcId="{0A756A71-BA96-4F32-97DC-9FA54FB4029D}" destId="{806D9503-E402-48D8-A952-81B4E67AF2E6}" srcOrd="0" destOrd="0" presId="urn:microsoft.com/office/officeart/2018/5/layout/CenteredIconLabelDescriptionList"/>
    <dgm:cxn modelId="{36864B25-2408-4E46-AF85-F19085305B5C}" type="presOf" srcId="{F5D9A990-F192-41C1-BC89-502D3E3A3024}" destId="{6E845CC1-880B-41CD-965E-473EF4E5320A}" srcOrd="0" destOrd="0" presId="urn:microsoft.com/office/officeart/2018/5/layout/CenteredIconLabelDescriptionList"/>
    <dgm:cxn modelId="{1C157131-7C3D-4027-A649-1C5208A23B51}" type="presOf" srcId="{627F4ED8-F53A-4998-8F37-3F5480BD8D8F}" destId="{2E7C0387-7157-4D73-9178-B1F8ED07AF0D}" srcOrd="0" destOrd="0" presId="urn:microsoft.com/office/officeart/2018/5/layout/CenteredIconLabelDescriptionList"/>
    <dgm:cxn modelId="{35F1E331-7DA6-46B4-A430-AC5797EE02B3}" type="presOf" srcId="{AE0FAA50-037B-461F-96AD-6ADF5419972A}" destId="{825688E5-B9C3-4890-BA1E-471A8209C5CF}" srcOrd="0" destOrd="0" presId="urn:microsoft.com/office/officeart/2018/5/layout/CenteredIconLabelDescriptionList"/>
    <dgm:cxn modelId="{73F3CB51-A5CE-436D-AB22-76F8D30A1F34}" type="presOf" srcId="{39A1021E-C716-4183-A6D1-462838978345}" destId="{FE1E978B-8580-4DCF-AC33-E1EBE6CA109C}" srcOrd="0" destOrd="0" presId="urn:microsoft.com/office/officeart/2018/5/layout/CenteredIconLabelDescriptionList"/>
    <dgm:cxn modelId="{E29D68B1-B21D-48F7-BAE0-DB978D9098CA}" srcId="{39A1021E-C716-4183-A6D1-462838978345}" destId="{0A756A71-BA96-4F32-97DC-9FA54FB4029D}" srcOrd="0" destOrd="0" parTransId="{CEA9285F-5A72-487A-9171-02E98C611B08}" sibTransId="{908156FB-9B33-46A9-80C8-D56312C2F1B3}"/>
    <dgm:cxn modelId="{A5C025D0-32B0-47AF-B676-0D32A4FD240F}" srcId="{F5D9A990-F192-41C1-BC89-502D3E3A3024}" destId="{627F4ED8-F53A-4998-8F37-3F5480BD8D8F}" srcOrd="0" destOrd="0" parTransId="{C06ECDC4-2576-44FD-9B6E-4E35B86A5C7B}" sibTransId="{7B129191-E545-4555-A884-C7C858152A22}"/>
    <dgm:cxn modelId="{CDCC07E5-8F04-4FC7-AAC0-4567674E3E5E}" type="presParOf" srcId="{825688E5-B9C3-4890-BA1E-471A8209C5CF}" destId="{3D19A6BB-A8EF-4F43-80F4-093999976AC4}" srcOrd="0" destOrd="0" presId="urn:microsoft.com/office/officeart/2018/5/layout/CenteredIconLabelDescriptionList"/>
    <dgm:cxn modelId="{83FEEAA6-91DD-4AC1-832E-124DEC0D46BC}" type="presParOf" srcId="{3D19A6BB-A8EF-4F43-80F4-093999976AC4}" destId="{A6E1F787-E54D-44AC-B4FC-0679810424A4}" srcOrd="0" destOrd="0" presId="urn:microsoft.com/office/officeart/2018/5/layout/CenteredIconLabelDescriptionList"/>
    <dgm:cxn modelId="{DCB413C6-7A58-4996-9FED-4A5A7552D4D5}" type="presParOf" srcId="{3D19A6BB-A8EF-4F43-80F4-093999976AC4}" destId="{0ED65BCD-5B7D-444F-8071-DAF7C6F07CE2}" srcOrd="1" destOrd="0" presId="urn:microsoft.com/office/officeart/2018/5/layout/CenteredIconLabelDescriptionList"/>
    <dgm:cxn modelId="{D53CC1D0-BEFB-492B-96B2-C5616AC3A128}" type="presParOf" srcId="{3D19A6BB-A8EF-4F43-80F4-093999976AC4}" destId="{6E845CC1-880B-41CD-965E-473EF4E5320A}" srcOrd="2" destOrd="0" presId="urn:microsoft.com/office/officeart/2018/5/layout/CenteredIconLabelDescriptionList"/>
    <dgm:cxn modelId="{394304C0-27FA-4E72-88EB-5BC3B6FBBEAD}" type="presParOf" srcId="{3D19A6BB-A8EF-4F43-80F4-093999976AC4}" destId="{973BB0B3-0C15-4116-B26A-8E2021E514B6}" srcOrd="3" destOrd="0" presId="urn:microsoft.com/office/officeart/2018/5/layout/CenteredIconLabelDescriptionList"/>
    <dgm:cxn modelId="{EE533F0A-B684-4F82-A45B-AFF4A63E19E6}" type="presParOf" srcId="{3D19A6BB-A8EF-4F43-80F4-093999976AC4}" destId="{2E7C0387-7157-4D73-9178-B1F8ED07AF0D}" srcOrd="4" destOrd="0" presId="urn:microsoft.com/office/officeart/2018/5/layout/CenteredIconLabelDescriptionList"/>
    <dgm:cxn modelId="{709D6B1C-B340-48D9-8E90-A2A98C23ACA6}" type="presParOf" srcId="{825688E5-B9C3-4890-BA1E-471A8209C5CF}" destId="{62DF31BF-C333-43BA-A487-2993B47DDBE6}" srcOrd="1" destOrd="0" presId="urn:microsoft.com/office/officeart/2018/5/layout/CenteredIconLabelDescriptionList"/>
    <dgm:cxn modelId="{CE716741-AEC9-4DF5-AEF3-B94884345EF5}" type="presParOf" srcId="{825688E5-B9C3-4890-BA1E-471A8209C5CF}" destId="{F930BC5A-7575-4F8B-8513-37AA4C2913AA}" srcOrd="2" destOrd="0" presId="urn:microsoft.com/office/officeart/2018/5/layout/CenteredIconLabelDescriptionList"/>
    <dgm:cxn modelId="{D79DE138-7699-497F-8CB8-16E5B431330F}" type="presParOf" srcId="{F930BC5A-7575-4F8B-8513-37AA4C2913AA}" destId="{5E46F5F6-2E0A-4DE8-866D-270BA3C11A99}" srcOrd="0" destOrd="0" presId="urn:microsoft.com/office/officeart/2018/5/layout/CenteredIconLabelDescriptionList"/>
    <dgm:cxn modelId="{52F2627B-B2F9-48D2-B376-9043218603B6}" type="presParOf" srcId="{F930BC5A-7575-4F8B-8513-37AA4C2913AA}" destId="{C4F56667-513D-448D-A45B-8F20A12B4CC4}" srcOrd="1" destOrd="0" presId="urn:microsoft.com/office/officeart/2018/5/layout/CenteredIconLabelDescriptionList"/>
    <dgm:cxn modelId="{126431D8-A9EF-46E4-A9BF-D85102E76100}" type="presParOf" srcId="{F930BC5A-7575-4F8B-8513-37AA4C2913AA}" destId="{FE1E978B-8580-4DCF-AC33-E1EBE6CA109C}" srcOrd="2" destOrd="0" presId="urn:microsoft.com/office/officeart/2018/5/layout/CenteredIconLabelDescriptionList"/>
    <dgm:cxn modelId="{75F658E7-ADD7-4F7C-88D2-F3185EAF2B5D}" type="presParOf" srcId="{F930BC5A-7575-4F8B-8513-37AA4C2913AA}" destId="{7D6749A1-6523-4E41-B0F2-6426DFA99792}" srcOrd="3" destOrd="0" presId="urn:microsoft.com/office/officeart/2018/5/layout/CenteredIconLabelDescriptionList"/>
    <dgm:cxn modelId="{FC5A5B2F-2487-44B0-9294-0351CBBE77CB}" type="presParOf" srcId="{F930BC5A-7575-4F8B-8513-37AA4C2913AA}" destId="{806D9503-E402-48D8-A952-81B4E67AF2E6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1F787-E54D-44AC-B4FC-0679810424A4}">
      <dsp:nvSpPr>
        <dsp:cNvPr id="0" name=""/>
        <dsp:cNvSpPr/>
      </dsp:nvSpPr>
      <dsp:spPr>
        <a:xfrm>
          <a:off x="2153684" y="16273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45CC1-880B-41CD-965E-473EF4E5320A}">
      <dsp:nvSpPr>
        <dsp:cNvPr id="0" name=""/>
        <dsp:cNvSpPr/>
      </dsp:nvSpPr>
      <dsp:spPr>
        <a:xfrm>
          <a:off x="749684" y="180712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300" kern="1200"/>
            <a:t>Educational Supervisor Report</a:t>
          </a:r>
          <a:endParaRPr lang="en-US" sz="2300" kern="1200"/>
        </a:p>
      </dsp:txBody>
      <dsp:txXfrm>
        <a:off x="749684" y="1807122"/>
        <a:ext cx="4320000" cy="648000"/>
      </dsp:txXfrm>
    </dsp:sp>
    <dsp:sp modelId="{2E7C0387-7157-4D73-9178-B1F8ED07AF0D}">
      <dsp:nvSpPr>
        <dsp:cNvPr id="0" name=""/>
        <dsp:cNvSpPr/>
      </dsp:nvSpPr>
      <dsp:spPr>
        <a:xfrm>
          <a:off x="749684" y="2516698"/>
          <a:ext cx="4320000" cy="72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Panel should identify a member to give developmental feedback to Educational Supervisors</a:t>
          </a:r>
          <a:endParaRPr lang="en-US" sz="1700" kern="1200"/>
        </a:p>
      </dsp:txBody>
      <dsp:txXfrm>
        <a:off x="749684" y="2516698"/>
        <a:ext cx="4320000" cy="724844"/>
      </dsp:txXfrm>
    </dsp:sp>
    <dsp:sp modelId="{5E46F5F6-2E0A-4DE8-866D-270BA3C11A99}">
      <dsp:nvSpPr>
        <dsp:cNvPr id="0" name=""/>
        <dsp:cNvSpPr/>
      </dsp:nvSpPr>
      <dsp:spPr>
        <a:xfrm>
          <a:off x="7229685" y="16273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1E978B-8580-4DCF-AC33-E1EBE6CA109C}">
      <dsp:nvSpPr>
        <dsp:cNvPr id="0" name=""/>
        <dsp:cNvSpPr/>
      </dsp:nvSpPr>
      <dsp:spPr>
        <a:xfrm>
          <a:off x="5825684" y="1807122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2300" kern="1200"/>
            <a:t>Trainees</a:t>
          </a:r>
          <a:endParaRPr lang="en-US" sz="2300" kern="1200"/>
        </a:p>
      </dsp:txBody>
      <dsp:txXfrm>
        <a:off x="5825684" y="1807122"/>
        <a:ext cx="4320000" cy="648000"/>
      </dsp:txXfrm>
    </dsp:sp>
    <dsp:sp modelId="{806D9503-E402-48D8-A952-81B4E67AF2E6}">
      <dsp:nvSpPr>
        <dsp:cNvPr id="0" name=""/>
        <dsp:cNvSpPr/>
      </dsp:nvSpPr>
      <dsp:spPr>
        <a:xfrm>
          <a:off x="5825684" y="2516698"/>
          <a:ext cx="4320000" cy="7248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Irrespective of ARCP outcome, trainees should be given developmental feedback</a:t>
          </a:r>
          <a:endParaRPr lang="en-US" sz="1700" kern="1200"/>
        </a:p>
      </dsp:txBody>
      <dsp:txXfrm>
        <a:off x="5825684" y="2516698"/>
        <a:ext cx="4320000" cy="724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3251B7-07B8-4290-A444-F85599F54583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8FF5B-8516-44A8-BFE8-F8143BBC711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810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r>
              <a:rPr lang="en-US" dirty="0"/>
              <a:t>To encourage use of standard outcomes unless COVID is main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9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94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r>
              <a:rPr lang="en-US"/>
              <a:t>Four nation statement is on next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655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794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FF5B-8516-44A8-BFE8-F8143BBC7110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37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FF5B-8516-44A8-BFE8-F8143BBC711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472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FF5B-8516-44A8-BFE8-F8143BBC7110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608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FF5B-8516-44A8-BFE8-F8143BBC7110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5109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FF5B-8516-44A8-BFE8-F8143BBC7110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1817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1833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5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r>
              <a:rPr lang="en-US" dirty="0"/>
              <a:t>To encourage use of standard outcomes unless COVID is main factor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4252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322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52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492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487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44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FF5B-8516-44A8-BFE8-F8143BBC7110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8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249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80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43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860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r>
              <a:rPr lang="en-US" dirty="0"/>
              <a:t>?insert an example e.g. Exam has been sat but result is not yet available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37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210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19266" tIns="9633" rIns="19266" bIns="9633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19266" tIns="9633" rIns="19266" bIns="9633"/>
          <a:lstStyle/>
          <a:p>
            <a:fld id="{F7021451-1387-4CA6-816F-3879F97B5C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2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435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845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0294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54402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138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7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17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71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16810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BCD79-6FB6-4349-9385-0D8BD15C6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94ABD-FF0B-94B0-7CC8-361A4220B3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E2F1C1-C028-DFC8-8F28-7FA1F4380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F618F-BB88-5374-6A18-98F1CA68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0B66E-9960-3B9A-4E3A-079324756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803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6243C-C138-531E-0617-FBD28C653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CCB2F-EA70-2684-49BF-655780B56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48EEC-A0FC-CA5F-17BE-BC7534604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28D5-212C-9A24-B322-CAEB9603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396731-9B03-1807-C76E-66615448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37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179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3A206-5761-FFAD-9D6C-8E4D10092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B50029-385F-37A4-EF47-61593B9783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5266F-47E3-7D60-CE2D-A76BD3CB9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47A53-B877-4C8B-A188-25204ACEB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2BC511-DD81-CBC8-4985-70ED68F7B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1740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92F5-A17B-B9D6-8E47-94C115DE0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8BC92-149E-BEAA-B79A-DAE4BE274C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50067-9391-6E4B-067B-B9DB536A8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606C3-B79B-5F2D-4C32-D3C44629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0FC88-D12E-5C5A-4959-2F0D71AD4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30E6C4-D03C-D3A8-9EF0-961742DA1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6904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9D49B-F4A6-2F69-BC4C-BFAF19EB8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90183-23D5-70DB-A518-6EF4652550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75ACE0-A3E0-C00F-BC4D-5FEF5F2EED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7B63AC-74D7-9C00-F2AD-1B255BE4E0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99B8AEE-0A98-0DF6-A05B-79ABF60841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F3B8A1-4E82-71FB-CC23-0D53A99C4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C38750-F507-41E9-5B0F-325836592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C26FE-7ED6-89C8-29D2-F2885A0E0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043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81AB7-C78D-1572-A5B5-0756A8E3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64AB03-6732-D6F3-E43C-99F58027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B297A-96AE-4186-86D3-A7920A62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715F6-B078-2B80-C272-4A27FD541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158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6B48EA-70D4-B858-1116-2095882C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3318E4-1790-4248-77CA-BCEAFF35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C33718-BC37-34EB-4BEC-2B76ED26C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775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C5973-39D7-0EC2-7347-3EAED50C5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0F833-0133-25C0-8EF0-01915F9D3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F7CCA-B84C-11E7-DCFD-011737336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21654-52BC-5069-53C0-4380B65E8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7D043-ADE8-93C3-2FEB-AD2D78AA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9E78E2-E1B5-8F57-FF22-F6C7C812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221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945BF-CDB8-C4F7-B938-C542E39A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79A866-846E-C4D3-0955-68F12B2DB3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7FA75-3609-252F-8670-38647927D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91665B-2B5E-48BC-F705-D067FD64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C54A97-FCB4-1A21-8117-105C00F5A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46A0-30F8-6947-A237-85DB3E81B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1460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5BAE9-A9F8-C17D-D882-8AA407775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A4168E-1EDA-90A7-5007-331EE6C31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531788-9585-D91F-BE62-CD86264F4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2D3BC-B354-20AF-9E18-8BBC1FAB8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EC67AC-BDC4-A259-D208-0A596818C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507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73E84F-38EB-C2F3-7C69-DC6733235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641527-C6C8-D367-EC82-06B5E0D3B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4CBFC-B511-60EE-162E-B205BF470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457C1-636B-417C-3B94-3C626EDA8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A55BB1-130B-F72C-7696-AA2A6CCE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1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2133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06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65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888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516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891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BC8B95-FFC0-77BB-1CBD-9E416BA9C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C0806-3F83-8DDA-AEE7-C18E7154C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5D881-3DC5-5DDD-135B-416E6ED997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822DA-AC6F-47E8-8FFB-E69F20C08656}" type="datetimeFigureOut">
              <a:rPr lang="en-GB" smtClean="0"/>
              <a:pPr/>
              <a:t>15/03/2023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722B1-7654-71BA-F038-070EF71718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24835-6B3D-7076-6104-8A83961CE2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42CF9-5BD0-4EE9-BA5D-79DD456ADE3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77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pmed.org.uk/images/docs/Coding_for_ARCPs/Coding_for_ARCP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mc-uk.org/education/standards-guidance-and-curricula/position-statements/statement-on-continued-derogations-in-medical-education-and-training#:~:text=For%20most%20trainees%2C%20the%20removal,derogations%20on%2030%20September%202023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otlanddeanery.nhs.scot/trainer-information/arc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learn.nes.nhs.scot/Scorm/Launch/312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features.kingsfund.org.uk%2F2020%2F07%2Fethnic-minority-nhs-staff-racism-discrimination%2Findex.html&amp;data=05%7C01%7CClare.McKenzie%40nhs.scot%7C3358f84de5d74110b03b08db0392ca42%7C10efe0bda0304bca809cb5e6745e499a%7C0%7C0%7C638107701207501809%7CUnknown%7CTWFpbGZsb3d8eyJWIjoiMC4wLjAwMDAiLCJQIjoiV2luMzIiLCJBTiI6Ik1haWwiLCJXVCI6Mn0%3D%7C3000%7C%7C%7C&amp;sdata=7%2B4WQZ%2BkOkIx9oJnwABlepqDk6450jcSzPKARnzWRfo%3D&amp;reserved=0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ur01.safelinks.protection.outlook.com/?url=https%3A%2F%2Flearn.nes.nhs.scot%2FScorm%2FLaunch%2F58715&amp;data=05%7C01%7CClare.McKenzie%40nhs.scot%7C3358f84de5d74110b03b08db0392ca42%7C10efe0bda0304bca809cb5e6745e499a%7C0%7C0%7C638107701207501809%7CUnknown%7CTWFpbGZsb3d8eyJWIjoiMC4wLjAwMDAiLCJQIjoiV2luMzIiLCJBTiI6Ik1haWwiLCJXVCI6Mn0%3D%7C3000%7C%7C%7C&amp;sdata=7rW30kwaPNn7KbwjrGh%2FdSZ1gcTxcwtMuBGpmX8dKiE%3D&amp;reserved=0" TargetMode="External"/><Relationship Id="rId5" Type="http://schemas.openxmlformats.org/officeDocument/2006/relationships/hyperlink" Target="https://eur01.safelinks.protection.outlook.com/?url=https%3A%2F%2Fwww.england.nhs.uk%2Flong-read%2Fcombatting-racial-discrimination-against-minority-ethnic-nurses-midwives-and-nursing-associates%2F%233-authentic-inclusion-nmc-code-prioritise-people&amp;data=05%7C01%7CClare.McKenzie%40nhs.scot%7C3358f84de5d74110b03b08db0392ca42%7C10efe0bda0304bca809cb5e6745e499a%7C0%7C0%7C638107701207501809%7CUnknown%7CTWFpbGZsb3d8eyJWIjoiMC4wLjAwMDAiLCJQIjoiV2luMzIiLCJBTiI6Ik1haWwiLCJXVCI6Mn0%3D%7C3000%7C%7C%7C&amp;sdata=1EuC7w54OSsFQZWR7PEMDm05nbdyZe9KhFP%2FrGJqh0s%3D&amp;reserved=0" TargetMode="External"/><Relationship Id="rId4" Type="http://schemas.openxmlformats.org/officeDocument/2006/relationships/hyperlink" Target="https://eur01.safelinks.protection.outlook.com/?url=https%3A%2F%2Fwww.youtube.com%2Fwatch%3Fv%3DBHk0AwvRp_o&amp;data=05%7C01%7CClare.McKenzie%40nhs.scot%7C3358f84de5d74110b03b08db0392ca42%7C10efe0bda0304bca809cb5e6745e499a%7C0%7C0%7C638107701207501809%7CUnknown%7CTWFpbGZsb3d8eyJWIjoiMC4wLjAwMDAiLCJQIjoiV2luMzIiLCJBTiI6Ik1haWwiLCJXVCI6Mn0%3D%7C3000%7C%7C%7C&amp;sdata=47NrvbSywjVYx2pFvv0%2FHBESKbBOwbO6jLtPUUwnwFQ%3D&amp;reserved=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tlanddeanery.nhs.scot/media/699873/outcome-5-flowchart.pdf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3C2D-87C8-46BF-BE84-BD997D5D1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797080"/>
            <a:ext cx="8825658" cy="2129686"/>
          </a:xfrm>
        </p:spPr>
        <p:txBody>
          <a:bodyPr/>
          <a:lstStyle/>
          <a:p>
            <a:r>
              <a:rPr lang="en-GB" b="1" dirty="0"/>
              <a:t>ARCP Training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004D5-9145-4FA6-B54C-C4054C068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26766"/>
            <a:ext cx="8825658" cy="861420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2023</a:t>
            </a:r>
          </a:p>
        </p:txBody>
      </p:sp>
      <p:pic>
        <p:nvPicPr>
          <p:cNvPr id="4" name="Object 4" descr="preencoded.png">
            <a:extLst>
              <a:ext uri="{FF2B5EF4-FFF2-40B4-BE49-F238E27FC236}">
                <a16:creationId xmlns:a16="http://schemas.microsoft.com/office/drawing/2014/main" id="{F97206B7-E85E-416D-B252-419E28302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157" y="4210304"/>
            <a:ext cx="2479516" cy="2479516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FB288F75-C8DA-498B-B85B-B223EA91E0C7}"/>
              </a:ext>
            </a:extLst>
          </p:cNvPr>
          <p:cNvSpPr txBox="1"/>
          <p:nvPr/>
        </p:nvSpPr>
        <p:spPr>
          <a:xfrm>
            <a:off x="1047750" y="280035"/>
            <a:ext cx="7285732" cy="5715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4512"/>
              </a:lnSpc>
            </a:pPr>
            <a:r>
              <a:rPr lang="en-US" sz="3744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pitchFamily="34" charset="-120"/>
              </a:rPr>
              <a:t>Scotland Deanery</a:t>
            </a:r>
            <a:endParaRPr lang="en-US" sz="432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82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684212" y="408193"/>
            <a:ext cx="8534400" cy="987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Outcomes  10.1 and 10.2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684212" y="2622014"/>
            <a:ext cx="10674668" cy="406326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These outcomes allow trainees to progress despite disruption to training by national emergency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They are “No fault” outcomes and are </a:t>
            </a:r>
            <a:r>
              <a:rPr lang="en-US" sz="2000" u="sng" dirty="0"/>
              <a:t>not</a:t>
            </a:r>
            <a:r>
              <a:rPr lang="en-US" sz="2000" dirty="0"/>
              <a:t> unsatisfactory outcomes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If an outcome 10.1 or 10.2 is awarded the panel must set a </a:t>
            </a:r>
            <a:r>
              <a:rPr lang="en-US" sz="2000" u="sng" dirty="0"/>
              <a:t>clear action plan with requirements for a review at the next ARCP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The timing of the next ARCP will vary on an individual basis but should be less than 12 months, </a:t>
            </a:r>
            <a:r>
              <a:rPr lang="en-US" sz="2000" u="sng" dirty="0"/>
              <a:t>and earlier for 10.2 (6 months suggested)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Appropriate C codes (as many as are applicable) should be used with outcome 10.1 and 10.2.</a:t>
            </a:r>
          </a:p>
          <a:p>
            <a:pPr marL="914400" lvl="1" indent="-4572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https://www.copmed.org.uk/images/docs/Coding_for_ARCPs/Coding_for_ARCPs.pdf</a:t>
            </a:r>
            <a:r>
              <a:rPr lang="en-US" sz="2000" dirty="0"/>
              <a:t> </a:t>
            </a:r>
            <a:endParaRPr lang="en-US" sz="2000" dirty="0">
              <a:solidFill>
                <a:srgbClr val="FF0000"/>
              </a:solidFill>
            </a:endParaRP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pic>
        <p:nvPicPr>
          <p:cNvPr id="60" name="Object 4" descr="preencoded.png">
            <a:extLst>
              <a:ext uri="{FF2B5EF4-FFF2-40B4-BE49-F238E27FC236}">
                <a16:creationId xmlns:a16="http://schemas.microsoft.com/office/drawing/2014/main" id="{160D043D-C4ED-4580-9587-F99557794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8052" y="5839199"/>
            <a:ext cx="850619" cy="85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8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10"/>
    </mc:Choice>
    <mc:Fallback xmlns:mv="urn:schemas-microsoft-com:mac:vml" xmlns="">
      <mp:transition xmlns:mp="http://schemas.microsoft.com/office/mac/powerpoint/2008/main" spd="slow" advTm="5601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Picture 96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99" name="Picture 98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01" name="Oval 100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1" name="Rectangle 110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5" name="Picture 114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117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" name="Object 5"/>
          <p:cNvSpPr txBox="1"/>
          <p:nvPr/>
        </p:nvSpPr>
        <p:spPr>
          <a:xfrm>
            <a:off x="806195" y="804672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cap="all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Outcome  10.1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4975861" y="804671"/>
            <a:ext cx="6399930" cy="5761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Use when a trainee is </a:t>
            </a:r>
            <a:r>
              <a:rPr lang="en-US" sz="2000" u="sng" dirty="0">
                <a:latin typeface="+mj-lt"/>
                <a:ea typeface="+mj-ea"/>
                <a:cs typeface="+mj-cs"/>
              </a:rPr>
              <a:t>NOT</a:t>
            </a:r>
            <a:r>
              <a:rPr lang="en-US" sz="2000" dirty="0">
                <a:latin typeface="+mj-lt"/>
                <a:ea typeface="+mj-ea"/>
                <a:cs typeface="+mj-cs"/>
              </a:rPr>
              <a:t> at a critical progression point - allows the trainee to move to the next phase of training.</a:t>
            </a:r>
          </a:p>
          <a:p>
            <a:pPr marL="914400" lvl="1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+mj-lt"/>
                <a:ea typeface="+mj-ea"/>
                <a:cs typeface="+mj-cs"/>
              </a:rPr>
              <a:t>Is the “No fault” equivalent to Outcome 2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Use when a trainee </a:t>
            </a:r>
            <a:r>
              <a:rPr lang="en-US" sz="2000" u="sng" dirty="0">
                <a:latin typeface="+mj-lt"/>
                <a:ea typeface="+mj-ea"/>
                <a:cs typeface="+mj-cs"/>
              </a:rPr>
              <a:t>IS</a:t>
            </a:r>
            <a:r>
              <a:rPr lang="en-US" sz="2000" dirty="0">
                <a:latin typeface="+mj-lt"/>
                <a:ea typeface="+mj-ea"/>
                <a:cs typeface="+mj-cs"/>
              </a:rPr>
              <a:t> at a critical progression point in their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programme</a:t>
            </a:r>
            <a:r>
              <a:rPr lang="en-US" sz="2000" dirty="0">
                <a:latin typeface="+mj-lt"/>
                <a:ea typeface="+mj-ea"/>
                <a:cs typeface="+mj-cs"/>
              </a:rPr>
              <a:t>, but the Royal College or Faculty has amended the curriculum and mandated that the competency/capability can be achieved during the next stage of training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Cannot be used in foundation as F1 &amp; F2 are both critical progression points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8401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044"/>
    </mc:Choice>
    <mc:Fallback xmlns:mv="urn:schemas-microsoft-com:mac:vml" xmlns="">
      <mp:transition xmlns:mp="http://schemas.microsoft.com/office/mac/powerpoint/2008/main" spd="slow" advTm="57044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56" name="Rectangle 55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66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" name="Object 5"/>
          <p:cNvSpPr txBox="1"/>
          <p:nvPr/>
        </p:nvSpPr>
        <p:spPr>
          <a:xfrm>
            <a:off x="806195" y="804672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cap="all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Outcome  10.2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5133749" y="958467"/>
            <a:ext cx="6242042" cy="50948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Used when additional training time is required before the trainee can progress to the next stage in training</a:t>
            </a:r>
          </a:p>
          <a:p>
            <a:pPr marL="914400" lvl="1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b="1" dirty="0">
                <a:latin typeface="+mj-lt"/>
                <a:ea typeface="+mj-ea"/>
                <a:cs typeface="+mj-cs"/>
              </a:rPr>
              <a:t>Is the “No fault” equivalent to Outcome 3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Use when a trainee </a:t>
            </a:r>
            <a:r>
              <a:rPr lang="en-US" sz="2000" u="sng" dirty="0">
                <a:latin typeface="+mj-lt"/>
                <a:ea typeface="+mj-ea"/>
                <a:cs typeface="+mj-cs"/>
              </a:rPr>
              <a:t>IS</a:t>
            </a:r>
            <a:r>
              <a:rPr lang="en-US" sz="2000" dirty="0">
                <a:latin typeface="+mj-lt"/>
                <a:ea typeface="+mj-ea"/>
                <a:cs typeface="+mj-cs"/>
              </a:rPr>
              <a:t> at a critical progression point in their </a:t>
            </a:r>
            <a:r>
              <a:rPr lang="en-US" sz="2000" dirty="0" err="1">
                <a:latin typeface="+mj-lt"/>
                <a:ea typeface="+mj-ea"/>
                <a:cs typeface="+mj-cs"/>
              </a:rPr>
              <a:t>programme</a:t>
            </a:r>
            <a:r>
              <a:rPr lang="en-US" sz="2000" dirty="0">
                <a:latin typeface="+mj-lt"/>
                <a:ea typeface="+mj-ea"/>
                <a:cs typeface="+mj-cs"/>
              </a:rPr>
              <a:t> but there has been no derogation to normal curricular progression by Royal College /Faculty </a:t>
            </a:r>
            <a:r>
              <a:rPr lang="en-US" sz="2000" dirty="0" err="1">
                <a:latin typeface="+mj-lt"/>
                <a:ea typeface="+mj-ea"/>
                <a:cs typeface="+mj-cs"/>
              </a:rPr>
              <a:t>e.g</a:t>
            </a:r>
            <a:r>
              <a:rPr lang="en-US" sz="2000" dirty="0">
                <a:latin typeface="+mj-lt"/>
                <a:ea typeface="+mj-ea"/>
                <a:cs typeface="+mj-cs"/>
              </a:rPr>
              <a:t> mandatory course/ exam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Use when trainee is </a:t>
            </a:r>
            <a:r>
              <a:rPr lang="en-US" sz="2000" u="sng" dirty="0">
                <a:latin typeface="+mj-lt"/>
                <a:ea typeface="+mj-ea"/>
                <a:cs typeface="+mj-cs"/>
              </a:rPr>
              <a:t>NOT</a:t>
            </a:r>
            <a:r>
              <a:rPr lang="en-US" sz="2000" dirty="0">
                <a:latin typeface="+mj-lt"/>
                <a:ea typeface="+mj-ea"/>
                <a:cs typeface="+mj-cs"/>
              </a:rPr>
              <a:t> at a critical progression point but where panel concludes that competencies cannot be achieved within a reasonable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115854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64"/>
    </mc:Choice>
    <mc:Fallback xmlns:mv="urn:schemas-microsoft-com:mac:vml" xmlns="">
      <mp:transition xmlns:mp="http://schemas.microsoft.com/office/mac/powerpoint/2008/main" spd="slow" advTm="57664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684211" y="485245"/>
            <a:ext cx="9032665" cy="794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Outcome  10.2 – four nation guidance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684211" y="485246"/>
            <a:ext cx="10380027" cy="65451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Can be awarded if any of the following criteria apply</a:t>
            </a:r>
            <a:r>
              <a:rPr lang="en-GB" sz="2000" b="1"/>
              <a:t>: </a:t>
            </a:r>
            <a:endParaRPr lang="en-GB" sz="20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Patient Safety – it would not be safe for patients that the trainee moves to the next stage of their training without a specific examination, placement or course due to the trainee’s additional responsibilities at that level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Trainee Health and Wellbeing – it would place an intolerable/unreasonable burden of assessments/examinations on the trainee if they were to progress to the next stage of their training which would put their mental/physical health at risk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Essential for Certification - trainee is unable to obtain CCT in the programme as a result of not having achieved essential examinations, mandatory courses or has not acquired defined capabilities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/>
          </a:p>
        </p:txBody>
      </p:sp>
      <p:pic>
        <p:nvPicPr>
          <p:cNvPr id="41" name="Object 4" descr="preencoded.png">
            <a:extLst>
              <a:ext uri="{FF2B5EF4-FFF2-40B4-BE49-F238E27FC236}">
                <a16:creationId xmlns:a16="http://schemas.microsoft.com/office/drawing/2014/main" id="{288BFBED-ACC2-4A10-808F-D43761143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4238" y="5765385"/>
            <a:ext cx="924434" cy="92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15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664"/>
    </mc:Choice>
    <mc:Fallback xmlns:mv="urn:schemas-microsoft-com:mac:vml" xmlns="">
      <mp:transition xmlns:mp="http://schemas.microsoft.com/office/mac/powerpoint/2008/main" spd="slow" advTm="57664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79EB61E-0510-4E2B-B50A-A279D5604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105" y="308472"/>
            <a:ext cx="10051521" cy="1362848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Century Gothic" panose="020B0502020202020204" pitchFamily="34" charset="0"/>
                <a:ea typeface="Source Sans Pro" panose="020B0503030403020204" pitchFamily="34" charset="0"/>
                <a:cs typeface="Montserrat" pitchFamily="34" charset="-120"/>
              </a:rPr>
              <a:t>Difference between outcome 3 and 10.2</a:t>
            </a:r>
            <a:endParaRPr lang="en-GB" dirty="0">
              <a:latin typeface="Century Gothic" panose="020B0502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AAB0534-739E-4712-A98D-F42757854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2079" y="1671320"/>
            <a:ext cx="4649787" cy="576262"/>
          </a:xfrm>
        </p:spPr>
        <p:txBody>
          <a:bodyPr/>
          <a:lstStyle/>
          <a:p>
            <a:r>
              <a:rPr lang="en-GB"/>
              <a:t>Outcome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4BCE381-4C9F-4292-A4E2-1E8B4D6E2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211" y="2494805"/>
            <a:ext cx="4937655" cy="361135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Used where the trainee has performance issues that are </a:t>
            </a:r>
            <a:r>
              <a:rPr lang="en-GB" sz="2000" b="1" u="sng" dirty="0">
                <a:solidFill>
                  <a:schemeClr val="tx1"/>
                </a:solidFill>
              </a:rPr>
              <a:t>not </a:t>
            </a:r>
            <a:r>
              <a:rPr lang="en-GB" sz="2000" dirty="0">
                <a:solidFill>
                  <a:schemeClr val="tx1"/>
                </a:solidFill>
              </a:rPr>
              <a:t>related to COVID-19</a:t>
            </a:r>
          </a:p>
          <a:p>
            <a:r>
              <a:rPr lang="en-GB" sz="2000" dirty="0">
                <a:solidFill>
                  <a:schemeClr val="tx1"/>
                </a:solidFill>
              </a:rPr>
              <a:t>Remediation is required through an extension to training</a:t>
            </a:r>
          </a:p>
          <a:p>
            <a:r>
              <a:rPr lang="en-GB" sz="2000" dirty="0">
                <a:solidFill>
                  <a:schemeClr val="tx1"/>
                </a:solidFill>
              </a:rPr>
              <a:t>Can be used at any point in training whether they are at a critical or non critical progression point </a:t>
            </a:r>
          </a:p>
          <a:p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0BD8665-5263-42B6-9373-662485FEDB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30910" y="1671320"/>
            <a:ext cx="4665134" cy="576262"/>
          </a:xfrm>
        </p:spPr>
        <p:txBody>
          <a:bodyPr/>
          <a:lstStyle/>
          <a:p>
            <a:r>
              <a:rPr lang="en-GB"/>
              <a:t>Outcome 10.2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9934E8A-2BE9-40B3-8A1F-A00D6894B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8883" y="2494805"/>
            <a:ext cx="4929188" cy="3519915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tx1"/>
                </a:solidFill>
              </a:rPr>
              <a:t>National emergency has prevented them from achieving required competencies</a:t>
            </a:r>
          </a:p>
          <a:p>
            <a:r>
              <a:rPr lang="en-GB" sz="2000" dirty="0">
                <a:solidFill>
                  <a:schemeClr val="tx1"/>
                </a:solidFill>
              </a:rPr>
              <a:t>Additional training time will be required before the trainee can progress to the next stage in training</a:t>
            </a:r>
          </a:p>
          <a:p>
            <a:r>
              <a:rPr lang="en-GB" sz="2000" dirty="0">
                <a:solidFill>
                  <a:schemeClr val="tx1"/>
                </a:solidFill>
              </a:rPr>
              <a:t>Used when a trainee </a:t>
            </a:r>
            <a:r>
              <a:rPr lang="en-GB" sz="2000" b="1" u="sng" dirty="0">
                <a:solidFill>
                  <a:schemeClr val="tx1"/>
                </a:solidFill>
              </a:rPr>
              <a:t>IS</a:t>
            </a:r>
            <a:r>
              <a:rPr lang="en-GB" sz="2000" dirty="0">
                <a:solidFill>
                  <a:schemeClr val="tx1"/>
                </a:solidFill>
              </a:rPr>
              <a:t> at a </a:t>
            </a:r>
            <a:r>
              <a:rPr lang="en-GB" sz="2000" u="sng" dirty="0">
                <a:solidFill>
                  <a:schemeClr val="tx1"/>
                </a:solidFill>
              </a:rPr>
              <a:t>critical progression point</a:t>
            </a:r>
            <a:r>
              <a:rPr lang="en-GB" sz="2000" dirty="0">
                <a:solidFill>
                  <a:schemeClr val="tx1"/>
                </a:solidFill>
              </a:rPr>
              <a:t> in their programme or </a:t>
            </a:r>
            <a:r>
              <a:rPr lang="en-GB" sz="2000" u="sng" dirty="0">
                <a:solidFill>
                  <a:schemeClr val="tx1"/>
                </a:solidFill>
              </a:rPr>
              <a:t>approaching CCT</a:t>
            </a:r>
          </a:p>
          <a:p>
            <a:endParaRPr lang="en-GB" dirty="0"/>
          </a:p>
        </p:txBody>
      </p:sp>
      <p:pic>
        <p:nvPicPr>
          <p:cNvPr id="12" name="Object 4" descr="preencoded.png">
            <a:extLst>
              <a:ext uri="{FF2B5EF4-FFF2-40B4-BE49-F238E27FC236}">
                <a16:creationId xmlns:a16="http://schemas.microsoft.com/office/drawing/2014/main" id="{97BECAE3-171F-4D23-B710-C509D41B8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15170" y="5916317"/>
            <a:ext cx="773501" cy="773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01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BAD4-1F16-44DD-957D-D7BA375C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59" y="502920"/>
            <a:ext cx="8534400" cy="1507067"/>
          </a:xfrm>
        </p:spPr>
        <p:txBody>
          <a:bodyPr/>
          <a:lstStyle/>
          <a:p>
            <a:r>
              <a:rPr lang="en-GB" dirty="0"/>
              <a:t>Outcomes 2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A5C7F6-FF35-4310-93F4-E17DF698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851" y="1630496"/>
            <a:ext cx="10589472" cy="4946573"/>
          </a:xfrm>
        </p:spPr>
        <p:txBody>
          <a:bodyPr>
            <a:normAutofit/>
          </a:bodyPr>
          <a:lstStyle/>
          <a:p>
            <a:r>
              <a:rPr lang="en-GB" sz="2600" dirty="0">
                <a:solidFill>
                  <a:schemeClr val="tx1"/>
                </a:solidFill>
              </a:rPr>
              <a:t>Trainees should be aware of this likely outcomes before panel meeting (ES/TPD/FPD should advise and record)</a:t>
            </a:r>
          </a:p>
          <a:p>
            <a:r>
              <a:rPr lang="en-GB" sz="2600" dirty="0">
                <a:solidFill>
                  <a:schemeClr val="tx1"/>
                </a:solidFill>
              </a:rPr>
              <a:t>The panel should set SMART objectives with a review date</a:t>
            </a:r>
          </a:p>
          <a:p>
            <a:r>
              <a:rPr lang="en-GB" sz="2600" dirty="0">
                <a:solidFill>
                  <a:schemeClr val="tx1"/>
                </a:solidFill>
              </a:rPr>
              <a:t>Trainee should be advised of right to review decision</a:t>
            </a:r>
          </a:p>
          <a:p>
            <a:r>
              <a:rPr lang="en-GB" sz="2600" dirty="0">
                <a:solidFill>
                  <a:schemeClr val="tx1"/>
                </a:solidFill>
              </a:rPr>
              <a:t>Follow up educational/interim review </a:t>
            </a:r>
            <a:r>
              <a:rPr lang="en-GB" sz="2600" dirty="0"/>
              <a:t>where necessary should </a:t>
            </a:r>
            <a:r>
              <a:rPr lang="en-GB" sz="2600" dirty="0">
                <a:solidFill>
                  <a:schemeClr val="tx1"/>
                </a:solidFill>
              </a:rPr>
              <a:t>be undertaken by ES/TPD (this is not a formal ARCP and hence will not have an ARCP Outcome)</a:t>
            </a:r>
          </a:p>
          <a:p>
            <a:r>
              <a:rPr lang="en-GB" sz="2600" dirty="0">
                <a:solidFill>
                  <a:schemeClr val="tx1"/>
                </a:solidFill>
              </a:rPr>
              <a:t>Plan for ARCP at usual time</a:t>
            </a:r>
          </a:p>
          <a:p>
            <a:r>
              <a:rPr lang="en-GB" sz="2600" dirty="0">
                <a:solidFill>
                  <a:schemeClr val="tx1"/>
                </a:solidFill>
              </a:rPr>
              <a:t>Arrange earlier ARCP if concerns about progress towards objectives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Object 4" descr="preencoded.png">
            <a:extLst>
              <a:ext uri="{FF2B5EF4-FFF2-40B4-BE49-F238E27FC236}">
                <a16:creationId xmlns:a16="http://schemas.microsoft.com/office/drawing/2014/main" id="{79364053-60D0-E355-8693-D045C46F7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1104" y="5872251"/>
            <a:ext cx="817568" cy="8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806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CBAD4-1F16-44DD-957D-D7BA375C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958" y="502921"/>
            <a:ext cx="9294171" cy="1193678"/>
          </a:xfrm>
        </p:spPr>
        <p:txBody>
          <a:bodyPr/>
          <a:lstStyle/>
          <a:p>
            <a:r>
              <a:rPr lang="en-GB" dirty="0"/>
              <a:t>Outcomes 3 and 4 Management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A5C7F6-FF35-4310-93F4-E17DF698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26" y="1619480"/>
            <a:ext cx="9737809" cy="5238520"/>
          </a:xfrm>
        </p:spPr>
        <p:txBody>
          <a:bodyPr>
            <a:noAutofit/>
          </a:bodyPr>
          <a:lstStyle/>
          <a:p>
            <a:r>
              <a:rPr lang="en-GB" sz="2600" dirty="0">
                <a:solidFill>
                  <a:schemeClr val="tx1"/>
                </a:solidFill>
              </a:rPr>
              <a:t>Trainees should be aware these are likely outcomes before panel meeting (ES/TPD/FPD should advise and record)</a:t>
            </a:r>
          </a:p>
          <a:p>
            <a:r>
              <a:rPr lang="en-GB" sz="2600" dirty="0">
                <a:solidFill>
                  <a:schemeClr val="tx1"/>
                </a:solidFill>
              </a:rPr>
              <a:t>Please seek advice from APGD if considering issuing outcome 3 or 4</a:t>
            </a:r>
          </a:p>
          <a:p>
            <a:r>
              <a:rPr lang="en-GB" sz="2600" dirty="0">
                <a:solidFill>
                  <a:schemeClr val="tx1"/>
                </a:solidFill>
              </a:rPr>
              <a:t>Lead Dean should be consulted about </a:t>
            </a:r>
            <a:r>
              <a:rPr lang="en-GB" sz="2600" u="sng" dirty="0">
                <a:solidFill>
                  <a:schemeClr val="tx1"/>
                </a:solidFill>
              </a:rPr>
              <a:t>all outcome 3 and 4s </a:t>
            </a:r>
            <a:r>
              <a:rPr lang="en-GB" sz="2600" dirty="0">
                <a:solidFill>
                  <a:schemeClr val="tx1"/>
                </a:solidFill>
              </a:rPr>
              <a:t>regardless of programme</a:t>
            </a:r>
          </a:p>
          <a:p>
            <a:r>
              <a:rPr lang="en-GB" sz="2600" dirty="0">
                <a:solidFill>
                  <a:schemeClr val="tx1"/>
                </a:solidFill>
              </a:rPr>
              <a:t>Trainee should be advised of right to appeal</a:t>
            </a:r>
          </a:p>
          <a:p>
            <a:r>
              <a:rPr lang="en-GB" sz="2600" dirty="0">
                <a:solidFill>
                  <a:schemeClr val="tx1"/>
                </a:solidFill>
              </a:rPr>
              <a:t>Follow up formal ARCP is required following an outcome 3 at no longer than 6 months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3" name="Object 4" descr="preencoded.png">
            <a:extLst>
              <a:ext uri="{FF2B5EF4-FFF2-40B4-BE49-F238E27FC236}">
                <a16:creationId xmlns:a16="http://schemas.microsoft.com/office/drawing/2014/main" id="{4380C720-E978-7005-7822-145DC91D5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49918" y="5751065"/>
            <a:ext cx="938754" cy="93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13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>
            <a:extLst>
              <a:ext uri="{FF2B5EF4-FFF2-40B4-BE49-F238E27FC236}">
                <a16:creationId xmlns:a16="http://schemas.microsoft.com/office/drawing/2014/main" id="{0A01F2A2-AEDD-47DC-AFB5-B97CEB9A5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CBAD4-1F16-44DD-957D-D7BA375C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 dirty="0"/>
              <a:t>Feedback in the ARCP process</a:t>
            </a:r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B5AF5F3-AD0A-4EFA-854A-47C780F262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Freeform 5">
            <a:extLst>
              <a:ext uri="{FF2B5EF4-FFF2-40B4-BE49-F238E27FC236}">
                <a16:creationId xmlns:a16="http://schemas.microsoft.com/office/drawing/2014/main" id="{1E3D6D6C-E192-4135-B1DB-17C71EEBC9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2A5C7F6-FF35-4310-93F4-E17DF698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4178484"/>
          </a:xfrm>
        </p:spPr>
        <p:txBody>
          <a:bodyPr>
            <a:normAutofit lnSpcReduction="10000"/>
          </a:bodyPr>
          <a:lstStyle/>
          <a:p>
            <a:r>
              <a:rPr lang="en-GB" sz="2200" dirty="0">
                <a:solidFill>
                  <a:schemeClr val="bg1"/>
                </a:solidFill>
              </a:rPr>
              <a:t>Effective feedback promotes effective learning and a supportive culture</a:t>
            </a:r>
          </a:p>
          <a:p>
            <a:r>
              <a:rPr lang="en-GB" sz="2200" dirty="0">
                <a:solidFill>
                  <a:schemeClr val="bg1"/>
                </a:solidFill>
              </a:rPr>
              <a:t>Key principles:</a:t>
            </a:r>
          </a:p>
          <a:p>
            <a:pPr lvl="1"/>
            <a:r>
              <a:rPr lang="en-GB" sz="2200" dirty="0">
                <a:solidFill>
                  <a:schemeClr val="bg1"/>
                </a:solidFill>
              </a:rPr>
              <a:t>Specific vs general </a:t>
            </a:r>
          </a:p>
          <a:p>
            <a:pPr lvl="1"/>
            <a:r>
              <a:rPr lang="en-GB" sz="2200" dirty="0">
                <a:solidFill>
                  <a:schemeClr val="bg1"/>
                </a:solidFill>
              </a:rPr>
              <a:t>Objective vs subjective language</a:t>
            </a:r>
          </a:p>
          <a:p>
            <a:pPr lvl="1"/>
            <a:r>
              <a:rPr lang="en-GB" sz="2200" dirty="0">
                <a:solidFill>
                  <a:schemeClr val="bg1"/>
                </a:solidFill>
              </a:rPr>
              <a:t>Realistic vs unrealistic suggestions</a:t>
            </a:r>
          </a:p>
          <a:p>
            <a:pPr lvl="1"/>
            <a:r>
              <a:rPr lang="en-GB" sz="2200" dirty="0">
                <a:solidFill>
                  <a:schemeClr val="bg1"/>
                </a:solidFill>
              </a:rPr>
              <a:t>Delivered as close to ARCP date as possible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 descr="Feedback - Free of Charge Creative Commons Green Highway sign image">
            <a:extLst>
              <a:ext uri="{FF2B5EF4-FFF2-40B4-BE49-F238E27FC236}">
                <a16:creationId xmlns:a16="http://schemas.microsoft.com/office/drawing/2014/main" id="{4D97D8FC-F50F-4540-977B-ECA765311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2559809"/>
            <a:ext cx="5451627" cy="363896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517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3C9C0A-47AD-49A5-838A-A43281BDCD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79507746-2C84-4EB6-B021-47E528910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BCBAD4-1F16-44DD-957D-D7BA375C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EBEBEB"/>
                </a:solidFill>
              </a:rPr>
              <a:t>Feedback in the ARCP Process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0D28F5-B926-4D9B-9413-91E73A4C6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B3D24C5-CE61-47C8-A0D0-C767528D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B41DFAA5-BAA7-A8D3-F793-AD2479AEE4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1507476"/>
              </p:ext>
            </p:extLst>
          </p:nvPr>
        </p:nvGraphicFramePr>
        <p:xfrm>
          <a:off x="648930" y="2810256"/>
          <a:ext cx="10895370" cy="3404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4160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3C2D-87C8-46BF-BE84-BD997D5D1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479516"/>
          </a:xfrm>
        </p:spPr>
        <p:txBody>
          <a:bodyPr/>
          <a:lstStyle/>
          <a:p>
            <a:r>
              <a:rPr lang="en-GB" b="1" dirty="0"/>
              <a:t>Scenarios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C004D5-9145-4FA6-B54C-C4054C0685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27317"/>
            <a:ext cx="8825658" cy="1711483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chemeClr val="tx1"/>
                </a:solidFill>
              </a:rPr>
              <a:t>2023</a:t>
            </a:r>
          </a:p>
        </p:txBody>
      </p:sp>
      <p:pic>
        <p:nvPicPr>
          <p:cNvPr id="4" name="Object 4" descr="preencoded.png">
            <a:extLst>
              <a:ext uri="{FF2B5EF4-FFF2-40B4-BE49-F238E27FC236}">
                <a16:creationId xmlns:a16="http://schemas.microsoft.com/office/drawing/2014/main" id="{F97206B7-E85E-416D-B252-419E283023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9157" y="4210304"/>
            <a:ext cx="2479516" cy="2479516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FB288F75-C8DA-498B-B85B-B223EA91E0C7}"/>
              </a:ext>
            </a:extLst>
          </p:cNvPr>
          <p:cNvSpPr txBox="1"/>
          <p:nvPr/>
        </p:nvSpPr>
        <p:spPr>
          <a:xfrm>
            <a:off x="1047750" y="280035"/>
            <a:ext cx="7285732" cy="571500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4512"/>
              </a:lnSpc>
            </a:pPr>
            <a:r>
              <a:rPr lang="en-US" sz="3744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Montserrat" pitchFamily="34" charset="-120"/>
              </a:rPr>
              <a:t>Scotland Deanery</a:t>
            </a:r>
            <a:endParaRPr lang="en-US" sz="432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922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34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" name="Object 5"/>
          <p:cNvSpPr txBox="1"/>
          <p:nvPr/>
        </p:nvSpPr>
        <p:spPr>
          <a:xfrm>
            <a:off x="806195" y="804672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cap="all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Key features for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4975861" y="319489"/>
            <a:ext cx="6399930" cy="65369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45720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Note new Gold Guide V9 and information on ARCP outcomes</a:t>
            </a:r>
          </a:p>
          <a:p>
            <a:pPr marL="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45720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All panel members must be aware of updated Deanery Policy</a:t>
            </a:r>
          </a:p>
          <a:p>
            <a:pPr marL="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45720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All panel members must have up to date EDI training</a:t>
            </a:r>
          </a:p>
          <a:p>
            <a:pPr marL="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400" dirty="0">
              <a:latin typeface="+mj-lt"/>
              <a:ea typeface="+mj-ea"/>
              <a:cs typeface="+mj-cs"/>
            </a:endParaRPr>
          </a:p>
          <a:p>
            <a:pPr marL="45720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+mj-lt"/>
                <a:ea typeface="+mj-ea"/>
                <a:cs typeface="+mj-cs"/>
              </a:rPr>
              <a:t>Panels will remain virtual and remain as per 2022</a:t>
            </a:r>
          </a:p>
          <a:p>
            <a:pPr marL="274320"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indent="-2286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 dirty="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 dirty="0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36902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1"/>
    </mc:Choice>
    <mc:Fallback xmlns:mv="urn:schemas-microsoft-com:mac:vml" xmlns="">
      <mp:transition xmlns:mp="http://schemas.microsoft.com/office/mac/powerpoint/2008/main" spd="slow" advTm="6023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285876" y="319489"/>
            <a:ext cx="10054176" cy="1187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Trainee not at Critical Progression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399393" y="2897436"/>
            <a:ext cx="10741573" cy="39605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They have achieved  the minimum amended curricular requirements. SOAR and absence declarations are submitted.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Outcome 1 (or Outcome 6)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If not met the minimum amended curricular requirements and it was </a:t>
            </a:r>
            <a:r>
              <a:rPr lang="en-US" sz="2200" u="sng" dirty="0"/>
              <a:t>not</a:t>
            </a:r>
            <a:r>
              <a:rPr lang="en-US" sz="2200" dirty="0"/>
              <a:t> due to COVID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Outcome 2 or 3 depending upon whether additional time required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If not met the minimum amended curricular requirements and it was due to COVID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Outcome 10.1 or 10.2 depending whether additional time is required.  This decision will be based on the extent of the curricular requirements to be achieved. Add C codes that apply.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 dirty="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 dirty="0"/>
              <a:t>      </a:t>
            </a:r>
          </a:p>
        </p:txBody>
      </p:sp>
      <p:pic>
        <p:nvPicPr>
          <p:cNvPr id="2" name="Object 4" descr="preencoded.png">
            <a:extLst>
              <a:ext uri="{FF2B5EF4-FFF2-40B4-BE49-F238E27FC236}">
                <a16:creationId xmlns:a16="http://schemas.microsoft.com/office/drawing/2014/main" id="{A41B05D9-EB31-BCDC-26A7-9371F5F196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606" y="5717753"/>
            <a:ext cx="972065" cy="97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60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642853" y="-122196"/>
            <a:ext cx="9607996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Trainee at Critical Progression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457200" y="3338111"/>
            <a:ext cx="11196083" cy="29354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Trainee has met the amended curricular requirements. SOAR and absence declarations are submitted.</a:t>
            </a:r>
          </a:p>
          <a:p>
            <a:pPr marL="731520" lvl="1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Outcome 6 (or 1 if in a run-through </a:t>
            </a:r>
            <a:r>
              <a:rPr lang="en-US" sz="2200" dirty="0" err="1"/>
              <a:t>programme</a:t>
            </a:r>
            <a:r>
              <a:rPr lang="en-US" sz="2200" dirty="0"/>
              <a:t> critical progression point)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Trainee has been unable to sit exam /complete the amended curricular requirements AND this is due to COVID</a:t>
            </a:r>
          </a:p>
          <a:p>
            <a:pPr marL="731520" lvl="1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Outcome 10.2. Trainee will require additional time to sit the examination/ achieve curriculum requirements.  Follow up ARCP should be arranged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Trainee has not completed the amended curricular requirements</a:t>
            </a:r>
          </a:p>
          <a:p>
            <a:pPr marL="731520" lvl="1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Outcome 3 or 4. There is no COVID reason and as this is a critical progression point, extension of training is required or removal from training depending upon previous extensions.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pic>
        <p:nvPicPr>
          <p:cNvPr id="2" name="Object 4" descr="preencoded.png">
            <a:extLst>
              <a:ext uri="{FF2B5EF4-FFF2-40B4-BE49-F238E27FC236}">
                <a16:creationId xmlns:a16="http://schemas.microsoft.com/office/drawing/2014/main" id="{94F2F041-D109-6502-D5E2-4561B93F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0934" y="5762081"/>
            <a:ext cx="927737" cy="9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363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425302" y="0"/>
            <a:ext cx="10313056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Previous outcome 2 or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425302" y="2357610"/>
            <a:ext cx="10638937" cy="45307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Trainee issued an outcome 2 or 3 at their last ARCP.  They have only </a:t>
            </a:r>
            <a:r>
              <a:rPr lang="en-US" sz="2400" u="sng" dirty="0"/>
              <a:t>partially met</a:t>
            </a:r>
            <a:r>
              <a:rPr lang="en-US" sz="2400" dirty="0"/>
              <a:t> the requirements from the last panel. Supervisors report shows improvement. SOAR and absence declarations are submitted.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/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If COVID is a factor and trainee is not at critical progression point then Outcome 10.1 to allow trainee to progress and additional time to be considered at the next ARCP.  Use C codes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/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If COVID is a factor and </a:t>
            </a:r>
            <a:r>
              <a:rPr lang="en-US" sz="2400" b="1" dirty="0"/>
              <a:t>trainee is at critical progression point</a:t>
            </a:r>
            <a:r>
              <a:rPr lang="en-US" sz="2400" dirty="0"/>
              <a:t>, then Outcome 10.2 as additional training time required.  Use C codes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400" dirty="0"/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400" dirty="0"/>
              <a:t>If COVID is not a factor then Outcome 2, 3 or 4 depending upon the stage of training and previous extension time.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pic>
        <p:nvPicPr>
          <p:cNvPr id="4" name="Object 4" descr="preencoded.png">
            <a:extLst>
              <a:ext uri="{FF2B5EF4-FFF2-40B4-BE49-F238E27FC236}">
                <a16:creationId xmlns:a16="http://schemas.microsoft.com/office/drawing/2014/main" id="{48ACB8A6-B98B-D493-EFC7-84D07BDCE4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4238" y="5765385"/>
            <a:ext cx="924433" cy="924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930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297016" y="67831"/>
            <a:ext cx="9624224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Previous COVID Outcome 10.1 or 10.2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297016" y="2296160"/>
            <a:ext cx="10675784" cy="43106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Trainee issued an outcome 10.1 or 10.2 at their last ARCP.  They have only </a:t>
            </a:r>
            <a:r>
              <a:rPr lang="en-US" sz="2000" u="sng" dirty="0"/>
              <a:t>partially met </a:t>
            </a:r>
            <a:r>
              <a:rPr lang="en-US" sz="2000" dirty="0"/>
              <a:t>the requirements from the last panel. SOAR and absence declarations are submitted.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If COVID is a factor, then a further Outcome 10.1 can be issued to allow the trainee to progress if not a critical progression point, and requirements are achievable.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However, the panel can also consider Outcome 10.2 if additional time is required because of the extent of the curricular requirements to be achieved (Note SEB agreed guidance slide 13)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If COVID is a factor and </a:t>
            </a:r>
            <a:r>
              <a:rPr lang="en-US" sz="2000" b="1" dirty="0"/>
              <a:t>trainee at critical progression point</a:t>
            </a:r>
            <a:r>
              <a:rPr lang="en-US" sz="2000" dirty="0"/>
              <a:t>, then Outcome 10.2 as additional training time is required.  Use C codes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If COVID not a factor then Outcome 2 or 3 should be considered depending the need for additional time.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17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pic>
        <p:nvPicPr>
          <p:cNvPr id="2" name="Object 4" descr="preencoded.png">
            <a:extLst>
              <a:ext uri="{FF2B5EF4-FFF2-40B4-BE49-F238E27FC236}">
                <a16:creationId xmlns:a16="http://schemas.microsoft.com/office/drawing/2014/main" id="{19E4A5A1-6AE5-A8B7-BFA4-582291F99D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5673947"/>
            <a:ext cx="1015872" cy="101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88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877553" y="340863"/>
            <a:ext cx="3236147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LAT trainees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684211" y="1421176"/>
            <a:ext cx="10380027" cy="4527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/>
              <a:t>Trainee has not met the amended requirements. SOAR and  absence declarations are submitted. 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/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/>
              <a:t>Outcome 7.2 – Use C codes to indicate disruption by COVID-19.</a:t>
            </a:r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/>
          </a:p>
          <a:p>
            <a:pPr marL="274320" indent="-27432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/>
              <a:t>Outcome 10s </a:t>
            </a:r>
            <a:r>
              <a:rPr lang="en-US" sz="2000" b="1"/>
              <a:t>cannot be used </a:t>
            </a:r>
            <a:r>
              <a:rPr lang="en-US" sz="2000"/>
              <a:t>as these are fixed term appointments and completion date cannot be extended. </a:t>
            </a:r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Object 7"/>
          <p:cNvSpPr txBox="1"/>
          <p:nvPr/>
        </p:nvSpPr>
        <p:spPr>
          <a:xfrm>
            <a:off x="4608576" y="3538728"/>
            <a:ext cx="5312664" cy="1461897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2544"/>
              </a:lnSpc>
            </a:pPr>
            <a:endParaRPr lang="en-US" sz="2880" b="1" i="1">
              <a:solidFill>
                <a:schemeClr val="accent6">
                  <a:lumMod val="60000"/>
                  <a:lumOff val="4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pic>
        <p:nvPicPr>
          <p:cNvPr id="2" name="Object 4" descr="preencoded.png">
            <a:extLst>
              <a:ext uri="{FF2B5EF4-FFF2-40B4-BE49-F238E27FC236}">
                <a16:creationId xmlns:a16="http://schemas.microsoft.com/office/drawing/2014/main" id="{6E1984FA-F333-580D-8D37-0ECBB4FED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142" y="5599289"/>
            <a:ext cx="1090530" cy="10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1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473725" y="126945"/>
            <a:ext cx="2457627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SOAR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396607" y="1014984"/>
            <a:ext cx="11510580" cy="5385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000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Trainee has met the minimum amended curricular requirements. They have not submitted their SOAR declaration.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Outcome 5.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Trainee submits the SOAR declaration within the 2 week deadline. 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Panel Chair awards Outcome 1.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dirty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Trainee fails to submit the SOAR declaration within the 2 week deadline. 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Trainee will be invited to attend a support meeting with Lead Dean Director or nominated deputy usually APGD/AD. </a:t>
            </a:r>
          </a:p>
          <a:p>
            <a:pPr marL="731520" lvl="1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Panel chair will select from the following options </a:t>
            </a:r>
          </a:p>
          <a:p>
            <a:pPr marL="1188720" lvl="2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As trainee has met minimum amended curricular requirements then outcome 2 is awarded (If not met, outcome 3 is awarded). </a:t>
            </a:r>
          </a:p>
          <a:p>
            <a:pPr marL="1188720" lvl="2" indent="-2743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000" dirty="0"/>
              <a:t>Outcome 1 or 6 is not awarded, even if there are no progression concerns </a:t>
            </a:r>
          </a:p>
          <a:p>
            <a:pPr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15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pic>
        <p:nvPicPr>
          <p:cNvPr id="2" name="Object 4" descr="preencoded.png">
            <a:extLst>
              <a:ext uri="{FF2B5EF4-FFF2-40B4-BE49-F238E27FC236}">
                <a16:creationId xmlns:a16="http://schemas.microsoft.com/office/drawing/2014/main" id="{E9030F40-03EE-FA44-ABCC-1855AC692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4154" y="5905301"/>
            <a:ext cx="784518" cy="78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27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Object 3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E7EB11-83FB-4ED2-90E5-0DC8E48659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786" t="17635" r="3517" b="5238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462477D-84F7-4812-A3B9-A62C41786633}"/>
              </a:ext>
            </a:extLst>
          </p:cNvPr>
          <p:cNvSpPr/>
          <p:nvPr/>
        </p:nvSpPr>
        <p:spPr>
          <a:xfrm flipV="1">
            <a:off x="177799" y="6680200"/>
            <a:ext cx="6235699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2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600"/>
    </mc:Choice>
    <mc:Fallback xmlns:mv="urn:schemas-microsoft-com:mac:vml" xmlns="">
      <mp:transition xmlns:mp="http://schemas.microsoft.com/office/mac/powerpoint/2008/main" spd="slow" advTm="486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934D747-808F-C2B4-D1FB-C611C31B9D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83731"/>
              </p:ext>
            </p:extLst>
          </p:nvPr>
        </p:nvGraphicFramePr>
        <p:xfrm>
          <a:off x="2181235" y="76200"/>
          <a:ext cx="7743816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4231735" imgH="12187555" progId="Word.Document.12">
                  <p:embed/>
                </p:oleObj>
              </mc:Choice>
              <mc:Fallback>
                <p:oleObj name="Document" r:id="rId3" imgW="14231735" imgH="12187555" progId="Word.Documen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934D747-808F-C2B4-D1FB-C611C31B9D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1235" y="76200"/>
                        <a:ext cx="7743816" cy="678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38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399731" y="187287"/>
            <a:ext cx="10110361" cy="13197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GMC and Four Nation Derogations 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399732" y="1507067"/>
            <a:ext cx="10227582" cy="49500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/>
          </a:p>
          <a:p>
            <a:pPr marL="285750" indent="-285750">
              <a:buFont typeface="Wingdings" pitchFamily="2" charset="2"/>
              <a:buChar char="Ø"/>
            </a:pPr>
            <a:r>
              <a:rPr lang="en-GB" sz="2000"/>
              <a:t>Temporary derogations remain in place until 30 September 2023. These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Postgraduate curricula and assessment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The Annual Review of Competency Progression (ARCP)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Adapted ARCP panels and outcomes (where applicable)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Progression without exams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Progression without having gained expected capabilities/competences or without sufficient evidence*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/>
              <a:t>Progression with alternative evidence of capability.</a:t>
            </a:r>
          </a:p>
          <a:p>
            <a:pPr marL="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200"/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https://www.gmc-uk.org/education/standards-guidance-and-curricula/position-statements/statement-on-continued-derogations-in-medical-education-and-training#:~:text=For%20most%20trainees%2C%20the%20removal,derogations%20on%2030%20September%202023</a:t>
            </a:r>
            <a:r>
              <a:rPr lang="en-US"/>
              <a:t>. </a:t>
            </a:r>
            <a:endParaRPr lang="en-US">
              <a:solidFill>
                <a:srgbClr val="FF0000"/>
              </a:solidFill>
            </a:endParaRPr>
          </a:p>
          <a:p>
            <a:pPr marL="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8142" y="5599289"/>
            <a:ext cx="1090530" cy="109053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 dirty="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2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1"/>
    </mc:Choice>
    <mc:Fallback xmlns:mv="urn:schemas-microsoft-com:mac:vml" xmlns="">
      <mp:transition xmlns:mp="http://schemas.microsoft.com/office/mac/powerpoint/2008/main" spd="slow" advTm="6023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399732" y="0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Scotland Deanery </a:t>
            </a:r>
            <a:r>
              <a:rPr lang="en-US" sz="36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aRCP</a:t>
            </a: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 Policy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670561" y="2072640"/>
            <a:ext cx="10227582" cy="4458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/>
          </a:p>
          <a:p>
            <a:pPr marL="457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marL="27432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142" y="5599289"/>
            <a:ext cx="1090530" cy="109053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91F699-A687-48CD-A3E9-08AA769A5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16" y="1777314"/>
            <a:ext cx="9949525" cy="4458353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</a:rPr>
              <a:t>ARCP panel members must apply Deanery guidance on appropriate ARCP outcomes using GMC approved decision aids / curriculum derogations.  </a:t>
            </a:r>
          </a:p>
          <a:p>
            <a:pPr lvl="1"/>
            <a:r>
              <a:rPr lang="en-GB" sz="2400" dirty="0">
                <a:solidFill>
                  <a:schemeClr val="tx1"/>
                </a:solidFill>
              </a:rPr>
              <a:t>The responsibility for ARCPs lies with the Deanery </a:t>
            </a:r>
          </a:p>
          <a:p>
            <a:pPr marL="0" indent="0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Colleges/ Faculties guidance may be helpful and very sensible – but is not definitive and does not over-ride Deanery processes</a:t>
            </a:r>
          </a:p>
          <a:p>
            <a:endParaRPr lang="en-GB" sz="2400" dirty="0">
              <a:solidFill>
                <a:schemeClr val="tx1"/>
              </a:solidFill>
            </a:endParaRPr>
          </a:p>
          <a:p>
            <a:r>
              <a:rPr lang="en-GB" sz="2400" dirty="0">
                <a:solidFill>
                  <a:schemeClr val="tx1"/>
                </a:solidFill>
              </a:rPr>
              <a:t>Trainees should be advised before ARCP if not expected to receive satisfactory outcome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55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1"/>
    </mc:Choice>
    <mc:Fallback xmlns:mv="urn:schemas-microsoft-com:mac:vml" xmlns="">
      <mp:transition xmlns:mp="http://schemas.microsoft.com/office/mac/powerpoint/2008/main" spd="slow" advTm="6023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341376" y="0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Panelists’  responsibility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26B0B6-F081-472D-9024-E8C9391664D4}"/>
              </a:ext>
            </a:extLst>
          </p:cNvPr>
          <p:cNvSpPr txBox="1"/>
          <p:nvPr/>
        </p:nvSpPr>
        <p:spPr>
          <a:xfrm>
            <a:off x="731520" y="1280160"/>
            <a:ext cx="10546080" cy="5201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To review the portfolio holistically and make a judgement on trainee progression based on the evidence against GMC approved curriculum requirements and published ARCP decision aids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200" dirty="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Standard outcomes (1-8) remain available and should be issued unless COVID is the main reason for lack of progress</a:t>
            </a:r>
          </a:p>
          <a:p>
            <a:pPr marL="914400" lvl="1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Outcome 10.1, 10.2 can and should continue to be issued where appropriate (Educational supervisor report should comment on this)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200" dirty="0"/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To apply principles of fairness and equity</a:t>
            </a:r>
          </a:p>
          <a:p>
            <a:pPr marL="457200" indent="-45720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000" b="1" dirty="0"/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8142" y="5599289"/>
            <a:ext cx="1090530" cy="10905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67560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1"/>
    </mc:Choice>
    <mc:Fallback xmlns:mv="urn:schemas-microsoft-com:mac:vml" xmlns="">
      <mp:transition xmlns:mp="http://schemas.microsoft.com/office/mac/powerpoint/2008/main" spd="slow" advTm="6023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399732" y="0"/>
            <a:ext cx="85344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>
                <a:ln w="3175" cmpd="sng">
                  <a:noFill/>
                </a:ln>
                <a:latin typeface="+mj-lt"/>
                <a:ea typeface="+mj-ea"/>
                <a:cs typeface="+mj-cs"/>
              </a:rPr>
              <a:t>Panelists’ Requirements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399732" y="1173809"/>
            <a:ext cx="10227582" cy="58769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/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Be aware of ARCP decision aids and curricular requirements for their specialty. </a:t>
            </a:r>
          </a:p>
          <a:p>
            <a:pPr marL="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200" dirty="0"/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Read the updated Deanery ARCP standard operating procedure (available to download from the link below) and be aware of information in Section 4 Gold Guide 9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b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https://www.scotlanddeanery.nhs.scot/trainer-information/arcp/</a:t>
            </a:r>
            <a:endParaRPr lang="en-US" sz="2200" b="1" dirty="0"/>
          </a:p>
          <a:p>
            <a:pPr marL="685800" lvl="1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sz="2200" b="1" dirty="0"/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Ensure Equality and Diversity training had been completed in the last three years –  panel members will be asked to confirm that training is up to date. If training is not up to date complete this module: </a:t>
            </a:r>
          </a:p>
          <a:p>
            <a:pPr marL="914400" lvl="1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en-US" sz="2200" dirty="0"/>
              <a:t> </a:t>
            </a:r>
            <a:r>
              <a:rPr lang="en-US" sz="2200" u="sng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https://learn.nes.nhs.scot/Scorm/Launch/3123</a:t>
            </a:r>
            <a:r>
              <a:rPr lang="en-US" sz="2200" u="sng" dirty="0"/>
              <a:t> </a:t>
            </a:r>
            <a:endParaRPr lang="en-US" sz="2200" u="sng" dirty="0">
              <a:solidFill>
                <a:srgbClr val="FF0000"/>
              </a:solidFill>
            </a:endParaRPr>
          </a:p>
          <a:p>
            <a:pPr marL="457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8142" y="5599289"/>
            <a:ext cx="1090530" cy="109053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98966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1"/>
    </mc:Choice>
    <mc:Fallback xmlns:mv="urn:schemas-microsoft-com:mac:vml" xmlns="">
      <mp:transition xmlns:mp="http://schemas.microsoft.com/office/mac/powerpoint/2008/main" spd="slow" advTm="6023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399731" y="286438"/>
            <a:ext cx="10044259" cy="1332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6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Equity Diversity and Inclusivity Resources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618193" y="2181340"/>
            <a:ext cx="10227582" cy="5079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514350" indent="-28575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itchFamily="2" charset="2"/>
              <a:buChar char="Ø"/>
            </a:pPr>
            <a:endParaRPr lang="en-US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/>
              <a:t>Kings Fund resource</a:t>
            </a: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n-GB" sz="2400" dirty="0">
                <a:hlinkClick r:id="rId3" tooltip="Original URL: https://features.kingsfund.org.uk/2020/07/ethnic-minority-nhs-staff-racism-discrimination/index.html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'A long way to go': ethnic minority NHS staff share their stories (kingsfund.org.uk)</a:t>
            </a:r>
            <a:endParaRPr lang="en-GB" sz="2400" dirty="0"/>
          </a:p>
          <a:p>
            <a:pPr lvl="1" fontAlgn="base"/>
            <a:endParaRPr lang="en-GB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/>
              <a:t>NHS Grampian video - 20 mins</a:t>
            </a: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n-GB" sz="2400" dirty="0">
                <a:hlinkClick r:id="rId4" tooltip="Original URL: https://www.youtube.com/watch?v=BHk0AwvRp_o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"It's okay to talk about race" NHS Grampian Staff Share Their Experience With Racism - YouTube</a:t>
            </a:r>
            <a:endParaRPr lang="en-GB" sz="2400" dirty="0"/>
          </a:p>
          <a:p>
            <a:pPr marL="285750" indent="-285750">
              <a:buFont typeface="Wingdings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/>
              <a:t>NMC Resource - lots of links</a:t>
            </a: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n-GB" sz="2400" dirty="0">
                <a:hlinkClick r:id="rId5" tooltip="Original URL: https://www.england.nhs.uk/long-read/combatting-racial-discrimination-against-minority-ethnic-nurses-midwives-and-nursing-associates/#3-authentic-inclusion-nmc-code-prioritise-people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England » Combatting racial discrimination against minority ethnic nurses, midwives and nursing associates</a:t>
            </a:r>
            <a:endParaRPr lang="en-GB" sz="2400" dirty="0"/>
          </a:p>
          <a:p>
            <a:pPr marL="285750" indent="-285750">
              <a:buFont typeface="Wingdings" pitchFamily="2" charset="2"/>
              <a:buChar char="Ø"/>
            </a:pPr>
            <a:endParaRPr lang="en-GB" sz="2400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sz="2400" dirty="0"/>
              <a:t>Unconscious bias</a:t>
            </a:r>
          </a:p>
          <a:p>
            <a:pPr marL="742950" lvl="1" indent="-285750" fontAlgn="base">
              <a:buFont typeface="Wingdings" pitchFamily="2" charset="2"/>
              <a:buChar char="Ø"/>
            </a:pPr>
            <a:r>
              <a:rPr lang="en-GB" sz="2400" dirty="0"/>
              <a:t>Resources available on </a:t>
            </a:r>
            <a:r>
              <a:rPr lang="en-GB" sz="2400" dirty="0" err="1"/>
              <a:t>Turas</a:t>
            </a:r>
            <a:r>
              <a:rPr lang="en-GB" sz="2400" dirty="0"/>
              <a:t> </a:t>
            </a:r>
            <a:r>
              <a:rPr lang="en-GB" sz="2400" dirty="0">
                <a:hlinkClick r:id="rId6" tooltip="Original URL: https://learn.nes.nhs.scot/Scorm/Launch/58715. Click or tap if you trust this link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Scorm Player - Unconscious bias (nhs.scot)</a:t>
            </a:r>
            <a:r>
              <a:rPr lang="en-GB" sz="2400" dirty="0"/>
              <a:t> </a:t>
            </a:r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200" dirty="0"/>
          </a:p>
          <a:p>
            <a:pPr marL="45720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sz="2200" dirty="0"/>
          </a:p>
          <a:p>
            <a:pPr marL="4572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marL="274320"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  <a:p>
            <a:pPr indent="-2286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Object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98142" y="5599289"/>
            <a:ext cx="1090530" cy="1090530"/>
          </a:xfrm>
          <a:prstGeom prst="rect">
            <a:avLst/>
          </a:prstGeom>
        </p:spPr>
      </p:pic>
      <p:sp>
        <p:nvSpPr>
          <p:cNvPr id="7" name="Object 6"/>
          <p:cNvSpPr txBox="1"/>
          <p:nvPr/>
        </p:nvSpPr>
        <p:spPr>
          <a:xfrm>
            <a:off x="1851948" y="1014984"/>
            <a:ext cx="9212291" cy="158826"/>
          </a:xfrm>
          <a:prstGeom prst="rect">
            <a:avLst/>
          </a:prstGeom>
          <a:noFill/>
        </p:spPr>
        <p:txBody>
          <a:bodyPr wrap="square" rtlCol="0" anchor="ctr"/>
          <a:lstStyle/>
          <a:p>
            <a:pPr>
              <a:lnSpc>
                <a:spcPts val="5640"/>
              </a:lnSpc>
            </a:pPr>
            <a:endParaRPr lang="en-US" sz="4800">
              <a:solidFill>
                <a:srgbClr val="92D050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350851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231"/>
    </mc:Choice>
    <mc:Fallback xmlns:mv="urn:schemas-microsoft-com:mac:vml" xmlns="">
      <mp:transition xmlns:mp="http://schemas.microsoft.com/office/mac/powerpoint/2008/main" spd="slow" advTm="6023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0D9B8FD4-CDEB-4EB4-B4DE-C89E11938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36">
            <a:extLst>
              <a:ext uri="{FF2B5EF4-FFF2-40B4-BE49-F238E27FC236}">
                <a16:creationId xmlns:a16="http://schemas.microsoft.com/office/drawing/2014/main" id="{5A2E3D1D-9E9F-4739-BA14-D4D7FA9FBD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1FFB365B-E9DC-4859-B8AB-CB83EEBE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8ADAB9C8-EB37-4914-A699-C716FC8FE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Object 5"/>
          <p:cNvSpPr txBox="1"/>
          <p:nvPr/>
        </p:nvSpPr>
        <p:spPr>
          <a:xfrm>
            <a:off x="653143" y="1645920"/>
            <a:ext cx="3522879" cy="4470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cap="all">
                <a:ln w="3175" cmpd="sng">
                  <a:noFill/>
                </a:ln>
                <a:solidFill>
                  <a:schemeClr val="bg2"/>
                </a:solidFill>
                <a:latin typeface="+mj-lt"/>
                <a:ea typeface="+mj-ea"/>
                <a:cs typeface="+mj-cs"/>
              </a:rPr>
              <a:t>ARCP outcomes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4926083" y="1299990"/>
            <a:ext cx="6547460" cy="5389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Where possible the panel should use the normal outcomes 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Gold Guide new descriptions for Outcomes  (GG9 pages 73 – 77)</a:t>
            </a: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2000" dirty="0">
              <a:latin typeface="+mj-lt"/>
              <a:ea typeface="+mj-ea"/>
              <a:cs typeface="+mj-cs"/>
            </a:endParaRPr>
          </a:p>
          <a:p>
            <a:pPr marL="457200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Outcome 5 (and associated </a:t>
            </a:r>
            <a:r>
              <a:rPr lang="en-US" sz="2000" b="1" dirty="0">
                <a:latin typeface="+mj-lt"/>
                <a:ea typeface="+mj-ea"/>
                <a:cs typeface="+mj-c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flow chart</a:t>
            </a:r>
            <a:r>
              <a:rPr lang="en-US" sz="2000" dirty="0">
                <a:latin typeface="+mj-lt"/>
                <a:ea typeface="+mj-ea"/>
                <a:cs typeface="+mj-cs"/>
              </a:rPr>
              <a:t>) should be used if: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Absent evidence where there is likelihood this will be obtained in short time frame (if not then consider outcome 2 or 3)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Failure to submit SOAR and absence declaration</a:t>
            </a:r>
          </a:p>
          <a:p>
            <a:pPr marL="914400" lvl="1" indent="-45720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000" dirty="0">
                <a:latin typeface="+mj-lt"/>
                <a:ea typeface="+mj-ea"/>
                <a:cs typeface="+mj-cs"/>
              </a:rPr>
              <a:t>Normally 2 weeks but up to 8 weeks in exceptional circumstances</a:t>
            </a:r>
          </a:p>
          <a:p>
            <a:pPr marL="274320" indent="-274320"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pic>
        <p:nvPicPr>
          <p:cNvPr id="48" name="Object 4" descr="preencoded.png">
            <a:extLst>
              <a:ext uri="{FF2B5EF4-FFF2-40B4-BE49-F238E27FC236}">
                <a16:creationId xmlns:a16="http://schemas.microsoft.com/office/drawing/2014/main" id="{C7197456-B059-49A2-BBC0-3C7D2E4C32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123612" y="5824759"/>
            <a:ext cx="865060" cy="86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07"/>
    </mc:Choice>
    <mc:Fallback xmlns:mv="urn:schemas-microsoft-com:mac:vml" xmlns="">
      <mp:transition xmlns:mp="http://schemas.microsoft.com/office/mac/powerpoint/2008/main" spd="slow" advTm="9790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91B28F63-CF00-448F-B141-FE33C33B1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AE609E2-8522-44E4-9077-980E5BCF3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57" name="Oval 56">
            <a:extLst>
              <a:ext uri="{FF2B5EF4-FFF2-40B4-BE49-F238E27FC236}">
                <a16:creationId xmlns:a16="http://schemas.microsoft.com/office/drawing/2014/main" id="{4FA533C5-33E3-4611-AF9F-72811D8B2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8949AD42-25FD-4C3D-9EEE-B7FEC5809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6AC7D913-60B7-4603-881B-831DA5D3A9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87F0FDC4-AD8C-47D9-9131-623C98ADB0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6" name="Object 5"/>
          <p:cNvSpPr txBox="1"/>
          <p:nvPr/>
        </p:nvSpPr>
        <p:spPr>
          <a:xfrm>
            <a:off x="806195" y="804672"/>
            <a:ext cx="3521359" cy="5248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200" b="0" i="0" kern="1200" cap="all" dirty="0">
                <a:ln w="3175" cmpd="sng">
                  <a:noFill/>
                </a:ln>
                <a:solidFill>
                  <a:schemeClr val="tx2"/>
                </a:solidFill>
                <a:latin typeface="+mj-lt"/>
                <a:ea typeface="+mj-ea"/>
                <a:cs typeface="+mj-cs"/>
              </a:rPr>
              <a:t>ARCP outcomes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9BFF8-1979-4727-B41F-424A383B16D4}"/>
              </a:ext>
            </a:extLst>
          </p:cNvPr>
          <p:cNvSpPr txBox="1"/>
          <p:nvPr/>
        </p:nvSpPr>
        <p:spPr>
          <a:xfrm>
            <a:off x="4975861" y="1273487"/>
            <a:ext cx="6399930" cy="4779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Outcome 8</a:t>
            </a:r>
          </a:p>
          <a:p>
            <a:pPr marL="914400" lvl="1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Trainees who are OOPE / OOPR / OOPC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No Review</a:t>
            </a:r>
          </a:p>
          <a:p>
            <a:pPr marL="914400" lvl="1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Maternity/Paternity/Adoption leave</a:t>
            </a:r>
          </a:p>
          <a:p>
            <a:pPr marL="914400" lvl="1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+mj-lt"/>
                <a:ea typeface="+mj-ea"/>
                <a:cs typeface="+mj-cs"/>
              </a:rPr>
              <a:t>Long term sick leave</a:t>
            </a:r>
          </a:p>
          <a:p>
            <a:pPr marL="274320" indent="-27432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 marL="274320" indent="-27432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AEC58A-2D6B-4C76-B190-1E3EF0F18C14}"/>
              </a:ext>
            </a:extLst>
          </p:cNvPr>
          <p:cNvSpPr txBox="1"/>
          <p:nvPr/>
        </p:nvSpPr>
        <p:spPr>
          <a:xfrm>
            <a:off x="3474720" y="1618488"/>
            <a:ext cx="280846" cy="158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sz="432"/>
              <a:t>      </a:t>
            </a:r>
          </a:p>
        </p:txBody>
      </p:sp>
      <p:pic>
        <p:nvPicPr>
          <p:cNvPr id="48" name="Object 4" descr="preencoded.png">
            <a:extLst>
              <a:ext uri="{FF2B5EF4-FFF2-40B4-BE49-F238E27FC236}">
                <a16:creationId xmlns:a16="http://schemas.microsoft.com/office/drawing/2014/main" id="{C7197456-B059-49A2-BBC0-3C7D2E4C32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7812" y="5137550"/>
            <a:ext cx="1090530" cy="10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63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907"/>
    </mc:Choice>
    <mc:Fallback xmlns:mv="urn:schemas-microsoft-com:mac:vml" xmlns="">
      <mp:transition xmlns:mp="http://schemas.microsoft.com/office/mac/powerpoint/2008/main" spd="slow" advTm="97907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2AB0DF6A4E2548BF983C57E9E99C13" ma:contentTypeVersion="14" ma:contentTypeDescription="Create a new document." ma:contentTypeScope="" ma:versionID="57e6ec216421bf94dabb63623cf11615">
  <xsd:schema xmlns:xsd="http://www.w3.org/2001/XMLSchema" xmlns:xs="http://www.w3.org/2001/XMLSchema" xmlns:p="http://schemas.microsoft.com/office/2006/metadata/properties" xmlns:ns3="c5e815ac-6ddd-4347-9b04-5112676ee81d" xmlns:ns4="4e8f7c0f-e3c6-488d-868f-616b532a44b8" targetNamespace="http://schemas.microsoft.com/office/2006/metadata/properties" ma:root="true" ma:fieldsID="e0702e28d4109a4c2b47bb2739786eea" ns3:_="" ns4:_="">
    <xsd:import namespace="c5e815ac-6ddd-4347-9b04-5112676ee81d"/>
    <xsd:import namespace="4e8f7c0f-e3c6-488d-868f-616b532a44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815ac-6ddd-4347-9b04-5112676ee81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2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8f7c0f-e3c6-488d-868f-616b532a44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C7634B-3463-4060-AB5D-75F8F64F2A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B73632-ECA2-40FA-9824-84828EA7A6CE}">
  <ds:schemaRefs>
    <ds:schemaRef ds:uri="c5e815ac-6ddd-4347-9b04-5112676ee81d"/>
    <ds:schemaRef ds:uri="http://purl.org/dc/terms/"/>
    <ds:schemaRef ds:uri="4e8f7c0f-e3c6-488d-868f-616b532a44b8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EFCFDCE-72C9-48CE-9CA2-AF4BEDC92A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815ac-6ddd-4347-9b04-5112676ee81d"/>
    <ds:schemaRef ds:uri="4e8f7c0f-e3c6-488d-868f-616b532a44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2219</TotalTime>
  <Words>2110</Words>
  <Application>Microsoft Office PowerPoint</Application>
  <PresentationFormat>Widescreen</PresentationFormat>
  <Paragraphs>259</Paragraphs>
  <Slides>27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Source Sans Pro</vt:lpstr>
      <vt:lpstr>Wingdings</vt:lpstr>
      <vt:lpstr>Wingdings 3</vt:lpstr>
      <vt:lpstr>Ion</vt:lpstr>
      <vt:lpstr>Office Theme</vt:lpstr>
      <vt:lpstr>Document</vt:lpstr>
      <vt:lpstr>ARCP Training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Difference between outcome 3 and 10.2</vt:lpstr>
      <vt:lpstr>Outcomes 2 Management</vt:lpstr>
      <vt:lpstr>Outcomes 3 and 4 Management</vt:lpstr>
      <vt:lpstr>Feedback in the ARCP process</vt:lpstr>
      <vt:lpstr>Feedback in the ARCP Process</vt:lpstr>
      <vt:lpstr>Scenarios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ARCP Training</dc:title>
  <dc:creator>Clare McKenzie</dc:creator>
  <cp:lastModifiedBy>Karen Cairnduff</cp:lastModifiedBy>
  <cp:revision>36</cp:revision>
  <dcterms:created xsi:type="dcterms:W3CDTF">2021-04-02T13:47:40Z</dcterms:created>
  <dcterms:modified xsi:type="dcterms:W3CDTF">2023-03-15T09:37:18Z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0x0101000D2AB0DF6A4E2548BF983C57E9E99C13</vt:lpwstr>
  </property>
</Properties>
</file>