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276A72-0A19-4290-85CF-8B05B152A164}" v="61" dt="2025-05-27T15:33:51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ua Reid" userId="1c48cbcf-c66f-4a99-b420-78f8c0261361" providerId="ADAL" clId="{03276A72-0A19-4290-85CF-8B05B152A164}"/>
    <pc:docChg chg="modSld">
      <pc:chgData name="Joshua Reid" userId="1c48cbcf-c66f-4a99-b420-78f8c0261361" providerId="ADAL" clId="{03276A72-0A19-4290-85CF-8B05B152A164}" dt="2025-05-27T15:33:51.827" v="63" actId="962"/>
      <pc:docMkLst>
        <pc:docMk/>
      </pc:docMkLst>
      <pc:sldChg chg="modSp mod">
        <pc:chgData name="Joshua Reid" userId="1c48cbcf-c66f-4a99-b420-78f8c0261361" providerId="ADAL" clId="{03276A72-0A19-4290-85CF-8B05B152A164}" dt="2025-05-27T15:33:51.827" v="63" actId="962"/>
        <pc:sldMkLst>
          <pc:docMk/>
          <pc:sldMk cId="491869050" sldId="465"/>
        </pc:sldMkLst>
        <pc:picChg chg="mod">
          <ac:chgData name="Joshua Reid" userId="1c48cbcf-c66f-4a99-b420-78f8c0261361" providerId="ADAL" clId="{03276A72-0A19-4290-85CF-8B05B152A164}" dt="2025-05-27T15:30:54.296" v="7" actId="962"/>
          <ac:picMkLst>
            <pc:docMk/>
            <pc:sldMk cId="491869050" sldId="465"/>
            <ac:picMk id="3" creationId="{CB255275-DC0A-4F36-2843-5F6941B62870}"/>
          </ac:picMkLst>
        </pc:picChg>
        <pc:picChg chg="mod">
          <ac:chgData name="Joshua Reid" userId="1c48cbcf-c66f-4a99-b420-78f8c0261361" providerId="ADAL" clId="{03276A72-0A19-4290-85CF-8B05B152A164}" dt="2025-05-27T15:33:39.434" v="55" actId="962"/>
          <ac:picMkLst>
            <pc:docMk/>
            <pc:sldMk cId="491869050" sldId="465"/>
            <ac:picMk id="1026" creationId="{B9D06616-FF38-A884-E1EC-E5E1298931FB}"/>
          </ac:picMkLst>
        </pc:picChg>
        <pc:picChg chg="mod">
          <ac:chgData name="Joshua Reid" userId="1c48cbcf-c66f-4a99-b420-78f8c0261361" providerId="ADAL" clId="{03276A72-0A19-4290-85CF-8B05B152A164}" dt="2025-05-27T15:33:34.758" v="51" actId="962"/>
          <ac:picMkLst>
            <pc:docMk/>
            <pc:sldMk cId="491869050" sldId="465"/>
            <ac:picMk id="1028" creationId="{D14F6F49-E802-7281-A0E0-9883FE20AD6E}"/>
          </ac:picMkLst>
        </pc:picChg>
        <pc:picChg chg="mod">
          <ac:chgData name="Joshua Reid" userId="1c48cbcf-c66f-4a99-b420-78f8c0261361" providerId="ADAL" clId="{03276A72-0A19-4290-85CF-8B05B152A164}" dt="2025-05-27T15:33:51.827" v="63" actId="962"/>
          <ac:picMkLst>
            <pc:docMk/>
            <pc:sldMk cId="491869050" sldId="465"/>
            <ac:picMk id="1030" creationId="{5FFE0117-C514-AAF3-9A76-89E40104BBB3}"/>
          </ac:picMkLst>
        </pc:picChg>
        <pc:picChg chg="mod">
          <ac:chgData name="Joshua Reid" userId="1c48cbcf-c66f-4a99-b420-78f8c0261361" providerId="ADAL" clId="{03276A72-0A19-4290-85CF-8B05B152A164}" dt="2025-05-27T15:33:45.361" v="59" actId="962"/>
          <ac:picMkLst>
            <pc:docMk/>
            <pc:sldMk cId="491869050" sldId="465"/>
            <ac:picMk id="1032" creationId="{CC481509-494A-B318-7820-EBD490206DE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43FA3-C85A-4107-A14E-15619231DD6A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43E46-3DED-41A7-9C92-9EE3C895F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110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Next couple of slides cover other teaching opportunities.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Now a number of course moved to a national approach rather than being run regionally for August 2024 – separate slide coming re Bitesize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5F8C57-29E3-4464-8E73-0E8E09FF53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126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BA0D0-0D2D-59B8-1AB6-2D97970A9B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8DAD5F-F7F3-ED9B-A415-75601CD20F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DC339-55D2-4F3C-BC5A-F3ABBD542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BB0CA-5280-5C03-821C-8004D511D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ABF6C-35C8-D973-B356-950109CD3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042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93EE8-1ACA-4FCD-495C-C13E8F786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D77E25-7D03-87E7-5FD2-E414AF11B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A4573-052E-9D13-5516-124CC9DD3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0B62C-48E0-A618-2926-24646416C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57EB0-DA11-5C72-6954-144713442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375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220FA-4468-A29F-3F8C-14093FC0E8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CE4DB1-CDD0-5F5A-F199-9F3BB3BE0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E4627-7FFC-C26E-D668-FE900D475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1C010-EFF9-76F0-7F9F-0A9A4DBEC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96DD1-3F31-EBEE-3889-0904DCB47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78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76564-1817-2BD4-AD13-CD991A667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ED05C-517C-868D-DDE8-091FEFB91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0EA44-6EE9-2ACB-D3C0-11BC23907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3E139-8A34-7E11-11FC-751EF7AAA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2E1CD-FC83-9735-9DA1-55547DDC5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276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01CDF-1B68-6E72-E879-EF980E25C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CD0E0-5095-DB56-28E7-BF4651943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2859A-C4D7-9F59-BB2C-CF45ABB1B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7BAB3-7693-D4DC-98B5-A114FCDA4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4A5D1-7AD3-B7E7-5467-1B80278F3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7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B7E27-91C8-60C3-7C0B-8ACC03B3C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2C349-336C-94F0-E2CD-C13EDDFF64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D67C4F-155D-057F-B626-C30C2BD72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7CD76-3A80-2883-D997-8865DDC03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CE791D-61B6-9EEA-EBF3-2CCE766B8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746FE2-1C61-8653-B7BF-0EB7CA093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08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09924-D161-D3E0-D9BC-744191D7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6A800-F385-6947-17BF-CB659E7C8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CF14A2-718A-2FAB-C4FC-D438DC256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F7CEE6-E85C-0EDA-71D5-BCB9DEE6C3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4F6BE0-952D-31E6-953E-2A31BFAF2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A283CA-9DB4-5D3A-73B9-94D89E977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BA3709-695E-8ECA-E0AD-FAA7822F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C99B13-5F8A-32C0-7435-82EAC2719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32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26B0A-4E83-2C49-A20B-C48AC1B2F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38BF2C-3E0B-68E9-048D-A0BF9F22A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FCBEB8-01CB-7E5D-BE4A-36B8B42B5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94E729-816A-1C29-1C40-4E9A675FA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00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FAB989-7009-D343-8E84-9F3221495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8CFC96-B296-2941-655A-6FF68E65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6584A-0787-62A5-9FFF-E89244E2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80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C0EE8-66B9-6731-2074-44B9C4A1F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DDF73-BEB2-7081-F0D3-EC677F810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8BD81-9A43-7719-8E37-E16A14DCD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40785-8DA7-B174-187D-BA81E4862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1F431C-B15E-1949-4361-28A2E9735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544E8-478D-A93D-AEFA-6BA36D1B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913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424F2-A969-A92A-434B-85019C15F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4462E8-5EB5-D0FB-2857-764BAD16DE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7E842-91AC-BBFC-44D3-3CBEE3E94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079BD-C8F0-F0E1-3929-E3CCBFA37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68747B-DDE3-8B51-C52D-E99EA3DB7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3B5A6-DFBA-4695-8630-F3E076EF6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0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4A1FDA-BB88-A562-40C7-8E6B0708C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6C73D-B585-2C6E-146C-061D5AAE8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4BB7C-1214-9C38-F8CD-9617760C2D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3457DF-D281-4747-92E3-F74DD55AD451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0B671-EAF8-137B-148D-1CD011B5EE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42E42-0D6E-6D40-B1BF-5CD2583C21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DC4A62-B75B-4B8F-A170-7930D11AB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8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atewayc.org.uk/?utm_source=launchletter&amp;utm_medium=nhsscot&amp;utm_campaign=apr24scotlaunchgwchomepage" TargetMode="External"/><Relationship Id="rId3" Type="http://schemas.openxmlformats.org/officeDocument/2006/relationships/hyperlink" Target="https://learn.nes.nhs.scot/64065/gp-teaching-courses/national-gp-training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179550-AFE3-34D5-E075-A622AF3E8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832" y="985594"/>
            <a:ext cx="2216994" cy="1428052"/>
          </a:xfrm>
        </p:spPr>
        <p:txBody>
          <a:bodyPr vert="horz" lIns="51435" tIns="25718" rIns="51435" bIns="25718" rtlCol="0" anchor="ctr">
            <a:normAutofit fontScale="90000"/>
          </a:bodyPr>
          <a:lstStyle/>
          <a:p>
            <a:r>
              <a:rPr lang="en-US" sz="1856" b="1" i="1" dirty="0"/>
              <a:t>National GPST courses in Scotland Aug 24-Aug 25</a:t>
            </a:r>
            <a:br>
              <a:rPr lang="en-US" sz="2250" b="1" i="1" dirty="0"/>
            </a:br>
            <a:r>
              <a:rPr lang="en-US" sz="900" b="1" i="1" dirty="0"/>
              <a:t>(further dates to be released and advertised when confirmed)</a:t>
            </a:r>
            <a:br>
              <a:rPr lang="en-US" sz="900" b="1" i="1" dirty="0"/>
            </a:br>
            <a:br>
              <a:rPr lang="en-US" sz="1125" b="1" i="1" dirty="0"/>
            </a:br>
            <a:r>
              <a:rPr lang="en-US" sz="1125" b="1" dirty="0">
                <a:solidFill>
                  <a:schemeClr val="accent1"/>
                </a:solidFill>
              </a:rPr>
              <a:t>TURAS booking link: </a:t>
            </a:r>
            <a:r>
              <a:rPr lang="en-GB" sz="1013" u="sng" dirty="0">
                <a:solidFill>
                  <a:srgbClr val="0563C1"/>
                </a:solidFill>
                <a:latin typeface="Aptos" panose="020B0004020202020204" pitchFamily="34" charset="0"/>
                <a:ea typeface="Calibri" panose="020F0502020204030204" pitchFamily="34" charset="0"/>
                <a:hlinkClick r:id="rId3"/>
              </a:rPr>
              <a:t>https://learn.nes.nhs.scot/64065/gp-teaching-courses/national-gp-training</a:t>
            </a:r>
            <a:br>
              <a:rPr lang="en-GB" sz="1013" dirty="0"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2250" b="1" i="1" dirty="0"/>
            </a:br>
            <a:r>
              <a:rPr lang="en-US" sz="2250" dirty="0"/>
              <a:t> </a:t>
            </a:r>
          </a:p>
        </p:txBody>
      </p:sp>
      <p:pic>
        <p:nvPicPr>
          <p:cNvPr id="1028" name="Picture 4" descr="A river with a bridge and buildings">
            <a:extLst>
              <a:ext uri="{FF2B5EF4-FFF2-40B4-BE49-F238E27FC236}">
                <a16:creationId xmlns:a16="http://schemas.microsoft.com/office/drawing/2014/main" id="{D14F6F49-E802-7281-A0E0-9883FE20AD6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9" r="12430" b="-5"/>
          <a:stretch/>
        </p:blipFill>
        <p:spPr bwMode="auto">
          <a:xfrm>
            <a:off x="2656524" y="3668487"/>
            <a:ext cx="1523621" cy="115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 building with a large square">
            <a:extLst>
              <a:ext uri="{FF2B5EF4-FFF2-40B4-BE49-F238E27FC236}">
                <a16:creationId xmlns:a16="http://schemas.microsoft.com/office/drawing/2014/main" id="{B9D06616-FF38-A884-E1EC-E5E1298931F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0" r="10570" b="-6"/>
          <a:stretch/>
        </p:blipFill>
        <p:spPr bwMode="auto">
          <a:xfrm>
            <a:off x="4198039" y="3667104"/>
            <a:ext cx="1519616" cy="115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 large building with a tower and trees">
            <a:extLst>
              <a:ext uri="{FF2B5EF4-FFF2-40B4-BE49-F238E27FC236}">
                <a16:creationId xmlns:a16="http://schemas.microsoft.com/office/drawing/2014/main" id="{CC481509-494A-B318-7820-EBD490206DE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4" r="4756" b="5"/>
          <a:stretch/>
        </p:blipFill>
        <p:spPr bwMode="auto">
          <a:xfrm>
            <a:off x="2644711" y="4824391"/>
            <a:ext cx="1559412" cy="1164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stone pillar with columns and a city in the background">
            <a:extLst>
              <a:ext uri="{FF2B5EF4-FFF2-40B4-BE49-F238E27FC236}">
                <a16:creationId xmlns:a16="http://schemas.microsoft.com/office/drawing/2014/main" id="{5FFE0117-C514-AAF3-9A76-89E40104BBB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70" r="8906" b="5"/>
          <a:stretch/>
        </p:blipFill>
        <p:spPr bwMode="auto">
          <a:xfrm>
            <a:off x="4204123" y="4824390"/>
            <a:ext cx="1519616" cy="1164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E9DD72-A692-0F15-A1DA-425E3EF45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0" y="1918580"/>
            <a:ext cx="2977344" cy="2603417"/>
          </a:xfrm>
        </p:spPr>
        <p:txBody>
          <a:bodyPr vert="horz" lIns="51435" tIns="25718" rIns="51435" bIns="25718" rtlCol="0" anchor="ctr">
            <a:normAutofit/>
          </a:bodyPr>
          <a:lstStyle/>
          <a:p>
            <a:endParaRPr lang="en-US" sz="1125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FDF7B54-FD2F-C940-7A4B-7D2E30549D66}"/>
              </a:ext>
            </a:extLst>
          </p:cNvPr>
          <p:cNvGraphicFramePr>
            <a:graphicFrameLocks noGrp="1"/>
          </p:cNvGraphicFramePr>
          <p:nvPr/>
        </p:nvGraphicFramePr>
        <p:xfrm>
          <a:off x="5909508" y="499730"/>
          <a:ext cx="4545841" cy="4289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3498">
                  <a:extLst>
                    <a:ext uri="{9D8B030D-6E8A-4147-A177-3AD203B41FA5}">
                      <a16:colId xmlns:a16="http://schemas.microsoft.com/office/drawing/2014/main" val="3110351655"/>
                    </a:ext>
                  </a:extLst>
                </a:gridCol>
                <a:gridCol w="617071">
                  <a:extLst>
                    <a:ext uri="{9D8B030D-6E8A-4147-A177-3AD203B41FA5}">
                      <a16:colId xmlns:a16="http://schemas.microsoft.com/office/drawing/2014/main" val="3263113206"/>
                    </a:ext>
                  </a:extLst>
                </a:gridCol>
                <a:gridCol w="853492">
                  <a:extLst>
                    <a:ext uri="{9D8B030D-6E8A-4147-A177-3AD203B41FA5}">
                      <a16:colId xmlns:a16="http://schemas.microsoft.com/office/drawing/2014/main" val="4143288580"/>
                    </a:ext>
                  </a:extLst>
                </a:gridCol>
                <a:gridCol w="933151">
                  <a:extLst>
                    <a:ext uri="{9D8B030D-6E8A-4147-A177-3AD203B41FA5}">
                      <a16:colId xmlns:a16="http://schemas.microsoft.com/office/drawing/2014/main" val="3878072167"/>
                    </a:ext>
                  </a:extLst>
                </a:gridCol>
                <a:gridCol w="628629">
                  <a:extLst>
                    <a:ext uri="{9D8B030D-6E8A-4147-A177-3AD203B41FA5}">
                      <a16:colId xmlns:a16="http://schemas.microsoft.com/office/drawing/2014/main" val="1305810530"/>
                    </a:ext>
                  </a:extLst>
                </a:gridCol>
              </a:tblGrid>
              <a:tr h="17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COURSE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Timing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DATE 1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DATE 2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DATE 3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extLst>
                  <a:ext uri="{0D108BD9-81ED-4DB2-BD59-A6C34878D82A}">
                    <a16:rowId xmlns:a16="http://schemas.microsoft.com/office/drawing/2014/main" val="104334917"/>
                  </a:ext>
                </a:extLst>
              </a:tr>
              <a:tr h="534819">
                <a:tc>
                  <a:txBody>
                    <a:bodyPr/>
                    <a:lstStyle/>
                    <a:p>
                      <a:r>
                        <a:rPr lang="en-GB" sz="600" b="1" kern="100">
                          <a:effectLst/>
                        </a:rPr>
                        <a:t>The Knowledge Network: accessing and appraising evidence for use in clinical practice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 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9am – 1pm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Tuesday 18</a:t>
                      </a:r>
                      <a:r>
                        <a:rPr lang="en-GB" sz="600" kern="100" baseline="30000" dirty="0">
                          <a:effectLst/>
                        </a:rPr>
                        <a:t>th</a:t>
                      </a:r>
                      <a:r>
                        <a:rPr lang="en-GB" sz="600" kern="100" dirty="0">
                          <a:effectLst/>
                        </a:rPr>
                        <a:t> March 2025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Thursday 26</a:t>
                      </a:r>
                      <a:r>
                        <a:rPr lang="en-GB" sz="600" kern="100" baseline="30000" dirty="0">
                          <a:effectLst/>
                        </a:rPr>
                        <a:t>th</a:t>
                      </a:r>
                      <a:r>
                        <a:rPr lang="en-GB" sz="600" kern="100" dirty="0">
                          <a:effectLst/>
                        </a:rPr>
                        <a:t> June 2025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TBC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extLst>
                  <a:ext uri="{0D108BD9-81ED-4DB2-BD59-A6C34878D82A}">
                    <a16:rowId xmlns:a16="http://schemas.microsoft.com/office/drawing/2014/main" val="4179849728"/>
                  </a:ext>
                </a:extLst>
              </a:tr>
              <a:tr h="534819">
                <a:tc>
                  <a:txBody>
                    <a:bodyPr/>
                    <a:lstStyle/>
                    <a:p>
                      <a:r>
                        <a:rPr lang="en-GB" sz="600" kern="100">
                          <a:effectLst/>
                        </a:rPr>
                        <a:t>Armed forces and the veteran community: an introduction to management in primary care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 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9.30am – 12.30pm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Tuesday 11</a:t>
                      </a:r>
                      <a:r>
                        <a:rPr lang="en-GB" sz="600" kern="100" baseline="30000" dirty="0">
                          <a:effectLst/>
                        </a:rPr>
                        <a:t>th</a:t>
                      </a:r>
                      <a:r>
                        <a:rPr lang="en-GB" sz="600" kern="100" dirty="0">
                          <a:effectLst/>
                        </a:rPr>
                        <a:t> March 2025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TBC</a:t>
                      </a: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TBC</a:t>
                      </a:r>
                    </a:p>
                  </a:txBody>
                  <a:tcPr marL="24617" marR="24617" marT="0" marB="0"/>
                </a:tc>
                <a:extLst>
                  <a:ext uri="{0D108BD9-81ED-4DB2-BD59-A6C34878D82A}">
                    <a16:rowId xmlns:a16="http://schemas.microsoft.com/office/drawing/2014/main" val="4168568316"/>
                  </a:ext>
                </a:extLst>
              </a:tr>
              <a:tr h="417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Sustainability GPST virtual update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Variable – see as per date</a:t>
                      </a: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Tuesday 25</a:t>
                      </a:r>
                      <a:r>
                        <a:rPr lang="en-GB" sz="600" kern="100" baseline="30000" dirty="0">
                          <a:effectLst/>
                        </a:rPr>
                        <a:t>th</a:t>
                      </a:r>
                      <a:r>
                        <a:rPr lang="en-GB" sz="600" kern="100" dirty="0">
                          <a:effectLst/>
                        </a:rPr>
                        <a:t> February 2025, 2 to 4pm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Tuesday 13</a:t>
                      </a:r>
                      <a:r>
                        <a:rPr lang="en-GB" sz="600" kern="1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May 2025, 10am to 12pm</a:t>
                      </a: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TBC</a:t>
                      </a:r>
                    </a:p>
                  </a:txBody>
                  <a:tcPr marL="24617" marR="24617" marT="0" marB="0"/>
                </a:tc>
                <a:extLst>
                  <a:ext uri="{0D108BD9-81ED-4DB2-BD59-A6C34878D82A}">
                    <a16:rowId xmlns:a16="http://schemas.microsoft.com/office/drawing/2014/main" val="1497066372"/>
                  </a:ext>
                </a:extLst>
              </a:tr>
              <a:tr h="417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Prostate Cancer UK webinar - *booking details circulated separately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1-2pm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Tuesday 1</a:t>
                      </a:r>
                      <a:r>
                        <a:rPr lang="en-GB" sz="600" kern="1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GB" sz="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April 1pm to 2pm on Teams</a:t>
                      </a: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TBC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TBC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extLst>
                  <a:ext uri="{0D108BD9-81ED-4DB2-BD59-A6C34878D82A}">
                    <a16:rowId xmlns:a16="http://schemas.microsoft.com/office/drawing/2014/main" val="3632437611"/>
                  </a:ext>
                </a:extLst>
              </a:tr>
              <a:tr h="699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Paediatrics – Common musculoskeletal (MSK) and orthopaedics presentations in Children and Young People (CYP), including normal variants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9am – 12.30pn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TBC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TBC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extLst>
                  <a:ext uri="{0D108BD9-81ED-4DB2-BD59-A6C34878D82A}">
                    <a16:rowId xmlns:a16="http://schemas.microsoft.com/office/drawing/2014/main" val="3743206630"/>
                  </a:ext>
                </a:extLst>
              </a:tr>
              <a:tr h="275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Gambling harms and the support available 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12.30-2pm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TBC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extLst>
                  <a:ext uri="{0D108BD9-81ED-4DB2-BD59-A6C34878D82A}">
                    <a16:rowId xmlns:a16="http://schemas.microsoft.com/office/drawing/2014/main" val="1549475449"/>
                  </a:ext>
                </a:extLst>
              </a:tr>
              <a:tr h="7047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ST1 QIP support courses (2 workshops, 4 cohort options) - *booking links on flyer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 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SEE SEPARATE FLYER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ALL COHORT DATES AS PER SEPARATE FLYER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 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 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extLst>
                  <a:ext uri="{0D108BD9-81ED-4DB2-BD59-A6C34878D82A}">
                    <a16:rowId xmlns:a16="http://schemas.microsoft.com/office/drawing/2014/main" val="1501590040"/>
                  </a:ext>
                </a:extLst>
              </a:tr>
              <a:tr h="5309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ST3 QI and leadership  - *booking details circulated by QI team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>
                          <a:effectLst/>
                        </a:rPr>
                        <a:t>9.30am – 1pm or 2-5.30pm</a:t>
                      </a:r>
                      <a:endParaRPr lang="en-GB" sz="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 COHORT DATES AS PER SEPARATE FLYER</a:t>
                      </a: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600" kern="100" dirty="0">
                          <a:effectLst/>
                        </a:rPr>
                        <a:t>TBC</a:t>
                      </a: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17" marR="24617" marT="0" marB="0"/>
                </a:tc>
                <a:extLst>
                  <a:ext uri="{0D108BD9-81ED-4DB2-BD59-A6C34878D82A}">
                    <a16:rowId xmlns:a16="http://schemas.microsoft.com/office/drawing/2014/main" val="274604212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37F4EDC-6393-9E95-9FB5-16AFC8AB2020}"/>
              </a:ext>
            </a:extLst>
          </p:cNvPr>
          <p:cNvSpPr txBox="1"/>
          <p:nvPr/>
        </p:nvSpPr>
        <p:spPr>
          <a:xfrm>
            <a:off x="6660069" y="5152498"/>
            <a:ext cx="30447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Scottish Cancer Referral Guidelines – dates to be released after Feb 25. The following online resource is available: </a:t>
            </a:r>
            <a:r>
              <a:rPr lang="en-GB" sz="900" b="1" kern="100" dirty="0">
                <a:solidFill>
                  <a:srgbClr val="2F549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Gateway C - </a:t>
            </a:r>
            <a:r>
              <a:rPr lang="en-GB" sz="900" b="1" u="sng" kern="100" dirty="0">
                <a:solidFill>
                  <a:srgbClr val="2F549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Home - </a:t>
            </a:r>
            <a:r>
              <a:rPr lang="en-GB" sz="900" b="1" u="sng" kern="100" dirty="0" err="1">
                <a:solidFill>
                  <a:srgbClr val="2F549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GatewayC</a:t>
            </a:r>
            <a:endParaRPr lang="en-GB" sz="9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qr code with a dinosaur">
            <a:extLst>
              <a:ext uri="{FF2B5EF4-FFF2-40B4-BE49-F238E27FC236}">
                <a16:creationId xmlns:a16="http://schemas.microsoft.com/office/drawing/2014/main" id="{CB255275-DC0A-4F36-2843-5F6941B6287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94677" y="2413647"/>
            <a:ext cx="1282057" cy="1068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86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497"/>
    </mc:Choice>
    <mc:Fallback xmlns="">
      <p:transition spd="slow" advTm="42497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300</Words>
  <Application>Microsoft Office PowerPoint</Application>
  <PresentationFormat>Widescreen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National GPST courses in Scotland Aug 24-Aug 25 (further dates to be released and advertised when confirmed)  TURAS booking link: https://learn.nes.nhs.scot/64065/gp-teaching-courses/national-gp-training   </vt:lpstr>
    </vt:vector>
  </TitlesOfParts>
  <Company>NHS Education For Scotland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GPST courses in Scotland Aug 24-Aug 25</dc:title>
  <dc:creator>Nicola Curry</dc:creator>
  <cp:revision>1</cp:revision>
  <dcterms:created xsi:type="dcterms:W3CDTF">2025-02-04T11:47:39Z</dcterms:created>
  <dcterms:modified xsi:type="dcterms:W3CDTF">2025-05-27T15:33:55Z</dcterms:modified>
</cp:coreProperties>
</file>